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9" r:id="rId4"/>
    <p:sldId id="260" r:id="rId5"/>
    <p:sldId id="274" r:id="rId6"/>
    <p:sldId id="261" r:id="rId7"/>
    <p:sldId id="262" r:id="rId8"/>
    <p:sldId id="263" r:id="rId9"/>
    <p:sldId id="277" r:id="rId10"/>
    <p:sldId id="279" r:id="rId11"/>
    <p:sldId id="265" r:id="rId12"/>
    <p:sldId id="266" r:id="rId13"/>
    <p:sldId id="267" r:id="rId14"/>
    <p:sldId id="269" r:id="rId15"/>
    <p:sldId id="270" r:id="rId16"/>
    <p:sldId id="280" r:id="rId17"/>
    <p:sldId id="281" r:id="rId18"/>
    <p:sldId id="272" r:id="rId19"/>
  </p:sldIdLst>
  <p:sldSz cx="12192000" cy="6858000"/>
  <p:notesSz cx="6858000" cy="9144000"/>
  <p:embeddedFontLst>
    <p:embeddedFont>
      <p:font typeface="Angsana New" charset="-34"/>
      <p:italic r:id="rId21"/>
      <p:boldItalic r:id="rId22"/>
    </p:embeddedFont>
    <p:embeddedFont>
      <p:font typeface="Segoe UI" pitchFamily="34" charset="0"/>
      <p:regular r:id="rId23"/>
      <p:bold r:id="rId24"/>
      <p:italic r:id="rId25"/>
      <p:boldItalic r:id="rId26"/>
    </p:embeddedFont>
    <p:embeddedFont>
      <p:font typeface="Oswald" charset="0"/>
      <p:regular r:id="rId27"/>
      <p:bold r:id="rId28"/>
      <p:boldItalic r:id="rId29"/>
    </p:embeddedFont>
    <p:embeddedFont>
      <p:font typeface="Calibri" pitchFamily="34" charset="0"/>
      <p:regular r:id="rId30"/>
      <p:bold r:id="rId31"/>
      <p:italic r:id="rId32"/>
      <p:boldItalic r:id="rId33"/>
    </p:embeddedFont>
    <p:embeddedFont>
      <p:font typeface="Noto Sans Symbols" charset="0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7" roundtripDataSignature="AMtx7mhKiLHkx+Mt+n4AEUzJSq8rY0gbZ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ubinap990@gmail.com" initials="" lastIdx="1" clrIdx="0">
    <p:extLst>
      <p:ext uri="{19B8F6BF-5375-455C-9EA6-DF929625EA0E}">
        <p15:presenceInfo xmlns="" xmlns:p15="http://schemas.microsoft.com/office/powerpoint/2012/main" userId="e05feb3918e8bb8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AF5143C-A1F9-4869-8F6B-2E9F9CF786DE}">
  <a:tblStyle styleId="{9AF5143C-A1F9-4869-8F6B-2E9F9CF786DE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9019ADB-DDCE-4C0B-9A5D-07A7A66BCFB6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/>
      <a:tcStyle>
        <a:tcBdr>
          <a:bottom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-691" y="-1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customschemas.google.com/relationships/presentationmetadata" Target="meta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233470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60695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938032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191916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872021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643827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49334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288686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996956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996956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9752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00833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977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35723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709923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45637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538780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0" name="Google Shape;20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438352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93803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2066003" y="2582104"/>
            <a:ext cx="9988415" cy="1082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>
              <a:spcBef>
                <a:spcPts val="1000"/>
              </a:spcBef>
            </a:pPr>
            <a:r>
              <a:rPr lang="en-US" sz="2800" b="1" dirty="0"/>
              <a:t>Integration of T-shaped Notch Filter Elements into a UWB Antenna to Reduce EMI of </a:t>
            </a:r>
            <a:r>
              <a:rPr lang="en-US" sz="2800" b="1" dirty="0" err="1"/>
              <a:t>WiMAX</a:t>
            </a:r>
            <a:r>
              <a:rPr lang="en-US" sz="2800" b="1" dirty="0"/>
              <a:t>/N78 and N79 Bands.</a:t>
            </a:r>
          </a:p>
        </p:txBody>
      </p:sp>
      <p:sp>
        <p:nvSpPr>
          <p:cNvPr id="88" name="Google Shape;88;p1"/>
          <p:cNvSpPr txBox="1"/>
          <p:nvPr/>
        </p:nvSpPr>
        <p:spPr>
          <a:xfrm>
            <a:off x="225120" y="2764397"/>
            <a:ext cx="1615763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1E4E79"/>
                </a:solidFill>
                <a:latin typeface="Oswald"/>
                <a:ea typeface="Oswald"/>
                <a:cs typeface="Oswald"/>
                <a:sym typeface="Oswald"/>
              </a:rPr>
              <a:t>PAPER ID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 smtClean="0">
                <a:solidFill>
                  <a:srgbClr val="1E4E79"/>
                </a:solidFill>
                <a:latin typeface="Oswald"/>
                <a:ea typeface="Oswald"/>
                <a:cs typeface="Oswald"/>
                <a:sym typeface="Oswald"/>
              </a:rPr>
              <a:t>485</a:t>
            </a:r>
            <a:endParaRPr sz="2400" b="1" i="0" u="none" strike="noStrike" cap="none" dirty="0">
              <a:solidFill>
                <a:srgbClr val="1E4E7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2202287" y="4056438"/>
            <a:ext cx="9852132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r">
              <a:lnSpc>
                <a:spcPct val="150000"/>
              </a:lnSpc>
            </a:pPr>
            <a:r>
              <a:rPr lang="en-US" sz="2000" b="1" dirty="0" smtClean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Md</a:t>
            </a:r>
            <a:r>
              <a:rPr lang="en-US" sz="2000" b="1" dirty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. Khalid </a:t>
            </a:r>
            <a:r>
              <a:rPr lang="en-US" sz="2000" b="1" dirty="0" smtClean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Hasa</a:t>
            </a:r>
            <a:r>
              <a:rPr lang="en-US" sz="2000" b="1" dirty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n</a:t>
            </a:r>
            <a:r>
              <a:rPr lang="en-US" sz="2000" b="1" baseline="30000" dirty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1</a:t>
            </a:r>
            <a:r>
              <a:rPr lang="en-US" sz="2000" b="1" dirty="0" smtClean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, </a:t>
            </a:r>
            <a:r>
              <a:rPr lang="en-US" sz="2000" b="1" dirty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Md. Abdul </a:t>
            </a:r>
            <a:r>
              <a:rPr lang="en-US" sz="2000" b="1" dirty="0" smtClean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Kayum</a:t>
            </a:r>
            <a:r>
              <a:rPr lang="en-US" sz="2000" b="1" baseline="30000" dirty="0" smtClean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2</a:t>
            </a:r>
            <a:r>
              <a:rPr lang="en-US" sz="2000" b="1" dirty="0" smtClean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, </a:t>
            </a:r>
            <a:r>
              <a:rPr lang="en-US" sz="2000" b="1" dirty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Sharmin Akter </a:t>
            </a:r>
            <a:r>
              <a:rPr lang="en-US" sz="2000" b="1" dirty="0" smtClean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Sathy</a:t>
            </a:r>
            <a:r>
              <a:rPr lang="en-US" sz="2000" b="1" baseline="30000" dirty="0" smtClean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3</a:t>
            </a:r>
            <a:r>
              <a:rPr lang="en-US" sz="2000" b="1" dirty="0" smtClean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, </a:t>
            </a:r>
            <a:r>
              <a:rPr lang="en-US" sz="2000" b="1" dirty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and </a:t>
            </a:r>
            <a:r>
              <a:rPr lang="en-US" sz="2000" b="1" i="0" u="none" strike="noStrike" cap="none" dirty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Mahfujur </a:t>
            </a:r>
            <a:r>
              <a:rPr lang="en-US" sz="2000" b="1" i="0" u="none" strike="noStrike" cap="none" dirty="0" smtClean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Rahman</a:t>
            </a:r>
            <a:r>
              <a:rPr lang="en-US" sz="2000" b="1" baseline="30000" dirty="0" smtClean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4</a:t>
            </a:r>
            <a:endParaRPr sz="2000" b="1" i="0" u="none" strike="noStrike" cap="none" dirty="0">
              <a:solidFill>
                <a:srgbClr val="262626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baseline="30000" dirty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1, </a:t>
            </a:r>
            <a:r>
              <a:rPr lang="en-US" sz="2000" b="0" i="0" u="none" strike="noStrike" cap="none" baseline="30000" dirty="0" smtClean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2, 3, 4 </a:t>
            </a:r>
            <a:r>
              <a:rPr lang="en-US" sz="2000" b="0" i="0" u="none" strike="noStrike" cap="none" dirty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Department of Electronics and Communication </a:t>
            </a:r>
            <a:r>
              <a:rPr lang="en-US" sz="2000" b="0" i="0" u="none" strike="noStrike" cap="none" dirty="0" smtClean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Engineering (ECE) </a:t>
            </a:r>
            <a:endParaRPr sz="2000" b="0" i="0" u="none" strike="noStrike" cap="none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algn="r">
              <a:lnSpc>
                <a:spcPct val="150000"/>
              </a:lnSpc>
            </a:pPr>
            <a:r>
              <a:rPr lang="en-US" sz="2000" baseline="30000" dirty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1, 2, 3, 4 </a:t>
            </a:r>
            <a:r>
              <a:rPr lang="en-US" sz="2000" b="0" i="0" u="none" strike="noStrike" cap="none" dirty="0" smtClean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Hajee </a:t>
            </a:r>
            <a:r>
              <a:rPr lang="en-US" sz="2000" b="0" i="0" u="none" strike="noStrike" cap="none" dirty="0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Mohammad Danesh Science and Technology University (HSTU), Dinajpur, Bangladesh </a:t>
            </a:r>
            <a:endParaRPr sz="2000" dirty="0"/>
          </a:p>
        </p:txBody>
      </p:sp>
      <p:cxnSp>
        <p:nvCxnSpPr>
          <p:cNvPr id="90" name="Google Shape;90;p1"/>
          <p:cNvCxnSpPr/>
          <p:nvPr/>
        </p:nvCxnSpPr>
        <p:spPr>
          <a:xfrm rot="10800000" flipH="1">
            <a:off x="-1" y="1904268"/>
            <a:ext cx="12192001" cy="11446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" name="Google Shape;108;p2">
            <a:extLst>
              <a:ext uri="{FF2B5EF4-FFF2-40B4-BE49-F238E27FC236}">
                <a16:creationId xmlns="" xmlns:a16="http://schemas.microsoft.com/office/drawing/2014/main" id="{97D78FA7-4ABC-F271-A249-D5B9E2D6A959}"/>
              </a:ext>
            </a:extLst>
          </p:cNvPr>
          <p:cNvSpPr/>
          <p:nvPr/>
        </p:nvSpPr>
        <p:spPr>
          <a:xfrm>
            <a:off x="1" y="6388032"/>
            <a:ext cx="12192000" cy="479395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                                                                                                                                                                                </a:t>
            </a: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="" xmlns:a16="http://schemas.microsoft.com/office/drawing/2014/main" id="{B2946AAC-B645-BE2F-BFD5-8E827A8EB305}"/>
              </a:ext>
            </a:extLst>
          </p:cNvPr>
          <p:cNvGrpSpPr/>
          <p:nvPr/>
        </p:nvGrpSpPr>
        <p:grpSpPr>
          <a:xfrm>
            <a:off x="578048" y="6468584"/>
            <a:ext cx="4073848" cy="330798"/>
            <a:chOff x="578048" y="6487438"/>
            <a:chExt cx="4073848" cy="330798"/>
          </a:xfrm>
        </p:grpSpPr>
        <p:pic>
          <p:nvPicPr>
            <p:cNvPr id="3" name="Google Shape;110;p2" descr="Earth globe Asia and Australia">
              <a:extLst>
                <a:ext uri="{FF2B5EF4-FFF2-40B4-BE49-F238E27FC236}">
                  <a16:creationId xmlns="" xmlns:a16="http://schemas.microsoft.com/office/drawing/2014/main" id="{87E78BD5-92D3-9833-E3E3-BA12A550564B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78048" y="6487438"/>
              <a:ext cx="330798" cy="3307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" name="Google Shape;113;p2">
              <a:extLst>
                <a:ext uri="{FF2B5EF4-FFF2-40B4-BE49-F238E27FC236}">
                  <a16:creationId xmlns="" xmlns:a16="http://schemas.microsoft.com/office/drawing/2014/main" id="{7A5A77E5-003F-3764-63A5-2F12B51AD331}"/>
                </a:ext>
              </a:extLst>
            </p:cNvPr>
            <p:cNvSpPr txBox="1"/>
            <p:nvPr/>
          </p:nvSpPr>
          <p:spPr>
            <a:xfrm>
              <a:off x="908846" y="6498949"/>
              <a:ext cx="374305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72" y="3737653"/>
            <a:ext cx="1412611" cy="179607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30293426-9552-BB9D-D5C6-65915B6FB0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07" y="0"/>
            <a:ext cx="12191999" cy="190218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587F8B17-59AA-2BC2-3BF1-03192CB98EAD}"/>
              </a:ext>
            </a:extLst>
          </p:cNvPr>
          <p:cNvSpPr txBox="1"/>
          <p:nvPr/>
        </p:nvSpPr>
        <p:spPr>
          <a:xfrm>
            <a:off x="2907" y="426136"/>
            <a:ext cx="1218618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4th International Conference on Electrical, Computer and Communication </a:t>
            </a:r>
            <a:r>
              <a:rPr lang="en-US" sz="2800" b="1" dirty="0" smtClean="0">
                <a:solidFill>
                  <a:schemeClr val="bg1"/>
                </a:solidFill>
              </a:rPr>
              <a:t>Engineering, 13 -15 February, 2025</a:t>
            </a:r>
            <a:endParaRPr lang="en-US" sz="2800" b="1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9"/>
          <p:cNvSpPr/>
          <p:nvPr/>
        </p:nvSpPr>
        <p:spPr>
          <a:xfrm>
            <a:off x="7621" y="77491"/>
            <a:ext cx="12192000" cy="7913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9"/>
          <p:cNvSpPr txBox="1"/>
          <p:nvPr/>
        </p:nvSpPr>
        <p:spPr>
          <a:xfrm>
            <a:off x="2750775" y="-42225"/>
            <a:ext cx="6890100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 &amp; </a:t>
            </a:r>
            <a:r>
              <a:rPr lang="en-US" sz="4000" b="1" dirty="0" smtClean="0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Discussion</a:t>
            </a:r>
          </a:p>
          <a:p>
            <a:pPr lvl="0" algn="ctr"/>
            <a:r>
              <a:rPr lang="en-US" sz="2000" b="1" dirty="0" smtClean="0">
                <a:solidFill>
                  <a:srgbClr val="1F3864"/>
                </a:solidFill>
                <a:latin typeface="Times New Roman"/>
                <a:cs typeface="Times New Roman"/>
                <a:sym typeface="Times New Roman"/>
              </a:rPr>
              <a:t>(Compare with Single </a:t>
            </a:r>
            <a:r>
              <a:rPr lang="en-US" sz="2000" b="1" dirty="0">
                <a:solidFill>
                  <a:srgbClr val="1F3864"/>
                </a:solidFill>
                <a:latin typeface="Times New Roman"/>
                <a:cs typeface="Times New Roman"/>
                <a:sym typeface="Times New Roman"/>
              </a:rPr>
              <a:t>Notch </a:t>
            </a:r>
            <a:r>
              <a:rPr lang="en-US" sz="2000" b="1" dirty="0" smtClean="0">
                <a:solidFill>
                  <a:srgbClr val="1F3864"/>
                </a:solidFill>
                <a:latin typeface="Times New Roman"/>
                <a:cs typeface="Times New Roman"/>
                <a:sym typeface="Times New Roman"/>
              </a:rPr>
              <a:t> and Dual Notch)</a:t>
            </a:r>
            <a:endParaRPr sz="2000" dirty="0"/>
          </a:p>
        </p:txBody>
      </p:sp>
      <p:sp>
        <p:nvSpPr>
          <p:cNvPr id="225" name="Google Shape;225;p9"/>
          <p:cNvSpPr/>
          <p:nvPr/>
        </p:nvSpPr>
        <p:spPr>
          <a:xfrm>
            <a:off x="1" y="6445187"/>
            <a:ext cx="12192000" cy="479395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9"/>
          <p:cNvSpPr txBox="1"/>
          <p:nvPr/>
        </p:nvSpPr>
        <p:spPr>
          <a:xfrm>
            <a:off x="11386723" y="6510273"/>
            <a:ext cx="5332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1</a:t>
            </a:r>
            <a:r>
              <a:rPr lang="en-US" sz="2000" b="1" dirty="0" smtClean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0</a:t>
            </a:r>
            <a:endParaRPr sz="2000" dirty="0"/>
          </a:p>
        </p:txBody>
      </p:sp>
      <p:cxnSp>
        <p:nvCxnSpPr>
          <p:cNvPr id="228" name="Google Shape;228;p9"/>
          <p:cNvCxnSpPr/>
          <p:nvPr/>
        </p:nvCxnSpPr>
        <p:spPr>
          <a:xfrm>
            <a:off x="1" y="1110682"/>
            <a:ext cx="1220724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928EA4F0-B1E2-D8AC-01BA-0BF4F5EC41F3}"/>
              </a:ext>
            </a:extLst>
          </p:cNvPr>
          <p:cNvGrpSpPr/>
          <p:nvPr/>
        </p:nvGrpSpPr>
        <p:grpSpPr>
          <a:xfrm>
            <a:off x="578048" y="6525146"/>
            <a:ext cx="4073848" cy="330798"/>
            <a:chOff x="578048" y="6506292"/>
            <a:chExt cx="4073848" cy="330798"/>
          </a:xfrm>
        </p:grpSpPr>
        <p:pic>
          <p:nvPicPr>
            <p:cNvPr id="226" name="Google Shape;226;p9" descr="Earth globe Asia and Australia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78048" y="6506292"/>
              <a:ext cx="330798" cy="3307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9"/>
            <p:cNvSpPr txBox="1"/>
            <p:nvPr/>
          </p:nvSpPr>
          <p:spPr>
            <a:xfrm>
              <a:off x="908846" y="6517803"/>
              <a:ext cx="374305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dirty="0"/>
            </a:p>
          </p:txBody>
        </p:sp>
      </p:grpSp>
      <p:sp>
        <p:nvSpPr>
          <p:cNvPr id="231" name="Google Shape;231;p9"/>
          <p:cNvSpPr txBox="1"/>
          <p:nvPr/>
        </p:nvSpPr>
        <p:spPr>
          <a:xfrm>
            <a:off x="143021" y="28504"/>
            <a:ext cx="3638866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endParaRPr lang="en-US" sz="1200" b="1" dirty="0" smtClean="0">
              <a:solidFill>
                <a:srgbClr val="1F3864"/>
              </a:solidFill>
              <a:latin typeface="Oswald"/>
              <a:ea typeface="Oswald"/>
              <a:cs typeface="Oswald"/>
              <a:sym typeface="Oswald"/>
            </a:endParaRPr>
          </a:p>
          <a:p>
            <a:pPr lvl="0"/>
            <a:r>
              <a:rPr lang="en-US" sz="1200" b="1" dirty="0" smtClean="0">
                <a:solidFill>
                  <a:srgbClr val="1F3864"/>
                </a:solidFill>
                <a:latin typeface="Oswald"/>
                <a:ea typeface="Oswald"/>
                <a:cs typeface="Oswald"/>
                <a:sym typeface="Oswald"/>
              </a:rPr>
              <a:t>ECCE </a:t>
            </a:r>
            <a:r>
              <a:rPr lang="en-US" sz="1200" b="1" dirty="0">
                <a:solidFill>
                  <a:srgbClr val="1F3864"/>
                </a:solidFill>
                <a:latin typeface="Oswald"/>
                <a:ea typeface="Oswald"/>
                <a:cs typeface="Oswald"/>
                <a:sym typeface="Oswald"/>
              </a:rPr>
              <a:t>2025</a:t>
            </a:r>
            <a:endParaRPr lang="en-US" sz="1200" dirty="0"/>
          </a:p>
          <a:p>
            <a:pPr lvl="0"/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4th International Conference on Electrical, Computer and Communication Engineering</a:t>
            </a:r>
          </a:p>
        </p:txBody>
      </p:sp>
      <p:sp>
        <p:nvSpPr>
          <p:cNvPr id="232" name="Google Shape;232;p9"/>
          <p:cNvSpPr txBox="1"/>
          <p:nvPr/>
        </p:nvSpPr>
        <p:spPr>
          <a:xfrm>
            <a:off x="4814596" y="1249154"/>
            <a:ext cx="7105382" cy="4524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371600" lvl="2" indent="-457200" algn="just">
              <a:lnSpc>
                <a:spcPct val="150000"/>
              </a:lnSpc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2400" dirty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Operating range (S11&lt; - 10dB) from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2.97 GHz to 10.76 GHz</a:t>
            </a:r>
            <a:r>
              <a:rPr lang="en-US" sz="2400" dirty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 except in the stopped band</a:t>
            </a: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.</a:t>
            </a:r>
          </a:p>
          <a:p>
            <a:pPr marL="1371600" lvl="2" indent="-457200" algn="just">
              <a:lnSpc>
                <a:spcPct val="150000"/>
              </a:lnSpc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T</a:t>
            </a:r>
            <a:r>
              <a:rPr lang="en-US" sz="2400" baseline="-2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-shaped, block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EMI due to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WiMAX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/N78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3.37-3.72 GHz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)band</a:t>
            </a:r>
          </a:p>
          <a:p>
            <a:pPr marL="1371600" lvl="2" indent="-457200" algn="just">
              <a:lnSpc>
                <a:spcPct val="150000"/>
              </a:lnSpc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T</a:t>
            </a:r>
            <a:r>
              <a:rPr lang="en-US" sz="24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-shaped,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the EMI due to N79 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4.57-5.05 GHz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)band.</a:t>
            </a:r>
          </a:p>
          <a:p>
            <a:pPr marL="914400" lvl="2" algn="just">
              <a:lnSpc>
                <a:spcPct val="150000"/>
              </a:lnSpc>
              <a:buClr>
                <a:schemeClr val="dk1"/>
              </a:buClr>
              <a:buSzPts val="1800"/>
            </a:pPr>
            <a:endParaRPr lang="en-US" sz="2400" dirty="0" smtClean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1A8301CD-C86F-C96B-2CDE-44F1A2C151C4}"/>
              </a:ext>
            </a:extLst>
          </p:cNvPr>
          <p:cNvSpPr txBox="1"/>
          <p:nvPr/>
        </p:nvSpPr>
        <p:spPr>
          <a:xfrm>
            <a:off x="918786" y="5128591"/>
            <a:ext cx="42793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3. Return loss curve of the antenna with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single and dual notch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filter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element.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49" y="1186223"/>
            <a:ext cx="5090139" cy="39329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92934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0"/>
          <p:cNvSpPr/>
          <p:nvPr/>
        </p:nvSpPr>
        <p:spPr>
          <a:xfrm>
            <a:off x="0" y="20464"/>
            <a:ext cx="12192000" cy="7913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10"/>
          <p:cNvSpPr txBox="1"/>
          <p:nvPr/>
        </p:nvSpPr>
        <p:spPr>
          <a:xfrm>
            <a:off x="2800475" y="0"/>
            <a:ext cx="8463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 &amp; Discussion (Cont.)</a:t>
            </a:r>
            <a:endParaRPr/>
          </a:p>
        </p:txBody>
      </p:sp>
      <p:sp>
        <p:nvSpPr>
          <p:cNvPr id="240" name="Google Shape;240;p10"/>
          <p:cNvSpPr txBox="1"/>
          <p:nvPr/>
        </p:nvSpPr>
        <p:spPr>
          <a:xfrm>
            <a:off x="5566496" y="2047420"/>
            <a:ext cx="6353482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lvl="0" indent="-342900" algn="just">
              <a:lnSpc>
                <a:spcPct val="150000"/>
              </a:lnSpc>
              <a:buClr>
                <a:schemeClr val="dk1"/>
              </a:buClr>
              <a:buSzPts val="2400"/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Satisfies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condition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VSWR &lt;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 over the operating band except in the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WiMAX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/N78 and N79 Bands 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42900" lvl="0" indent="-342900" algn="just">
              <a:lnSpc>
                <a:spcPct val="150000"/>
              </a:lnSpc>
              <a:buClr>
                <a:schemeClr val="dk1"/>
              </a:buClr>
              <a:buSzPts val="2400"/>
              <a:buFont typeface="Wingdings" panose="05000000000000000000" pitchFamily="2" charset="2"/>
              <a:buChar char="q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Ensures good impedance matching, minimal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reflection of the signal and maximizes power transfer efficiency.</a:t>
            </a:r>
            <a:endParaRPr sz="2400" dirty="0"/>
          </a:p>
        </p:txBody>
      </p:sp>
      <p:sp>
        <p:nvSpPr>
          <p:cNvPr id="242" name="Google Shape;242;p10"/>
          <p:cNvSpPr/>
          <p:nvPr/>
        </p:nvSpPr>
        <p:spPr>
          <a:xfrm>
            <a:off x="9940" y="6445187"/>
            <a:ext cx="12192000" cy="479395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10"/>
          <p:cNvSpPr txBox="1"/>
          <p:nvPr/>
        </p:nvSpPr>
        <p:spPr>
          <a:xfrm>
            <a:off x="11386723" y="6510273"/>
            <a:ext cx="5332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smtClean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11</a:t>
            </a:r>
            <a:endParaRPr sz="2000" dirty="0"/>
          </a:p>
        </p:txBody>
      </p:sp>
      <p:cxnSp>
        <p:nvCxnSpPr>
          <p:cNvPr id="245" name="Google Shape;245;p10"/>
          <p:cNvCxnSpPr/>
          <p:nvPr/>
        </p:nvCxnSpPr>
        <p:spPr>
          <a:xfrm>
            <a:off x="-10628" y="797945"/>
            <a:ext cx="1220724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85272901-C2ED-A1F9-C36A-88C0E95E3863}"/>
              </a:ext>
            </a:extLst>
          </p:cNvPr>
          <p:cNvGrpSpPr/>
          <p:nvPr/>
        </p:nvGrpSpPr>
        <p:grpSpPr>
          <a:xfrm>
            <a:off x="578048" y="6525146"/>
            <a:ext cx="4073848" cy="330798"/>
            <a:chOff x="578048" y="6506292"/>
            <a:chExt cx="4073848" cy="330798"/>
          </a:xfrm>
        </p:grpSpPr>
        <p:pic>
          <p:nvPicPr>
            <p:cNvPr id="243" name="Google Shape;243;p10" descr="Earth globe Asia and Australia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78048" y="6506292"/>
              <a:ext cx="330798" cy="3307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6" name="Google Shape;246;p10"/>
            <p:cNvSpPr txBox="1"/>
            <p:nvPr/>
          </p:nvSpPr>
          <p:spPr>
            <a:xfrm>
              <a:off x="908846" y="6517803"/>
              <a:ext cx="374305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dirty="0"/>
            </a:p>
          </p:txBody>
        </p:sp>
      </p:grpSp>
      <p:sp>
        <p:nvSpPr>
          <p:cNvPr id="248" name="Google Shape;248;p10"/>
          <p:cNvSpPr txBox="1"/>
          <p:nvPr/>
        </p:nvSpPr>
        <p:spPr>
          <a:xfrm>
            <a:off x="143021" y="28504"/>
            <a:ext cx="3638866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700" b="1" dirty="0">
                <a:solidFill>
                  <a:srgbClr val="1F3864"/>
                </a:solidFill>
                <a:latin typeface="Oswald"/>
                <a:ea typeface="Oswald"/>
                <a:cs typeface="Oswald"/>
                <a:sym typeface="Oswald"/>
              </a:rPr>
              <a:t>ECCE 2025</a:t>
            </a:r>
            <a:endParaRPr lang="en-US" sz="1700" dirty="0"/>
          </a:p>
          <a:p>
            <a:pPr lvl="0"/>
            <a:r>
              <a:rPr lang="en-US" sz="1300" b="1" dirty="0">
                <a:solidFill>
                  <a:schemeClr val="accent1">
                    <a:lumMod val="75000"/>
                  </a:schemeClr>
                </a:solidFill>
              </a:rPr>
              <a:t>4th International Conference on Electrical, Computer and Communication Engineering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A93DBBBE-0387-D1EB-4A44-AF6393C767CA}"/>
              </a:ext>
            </a:extLst>
          </p:cNvPr>
          <p:cNvSpPr txBox="1"/>
          <p:nvPr/>
        </p:nvSpPr>
        <p:spPr>
          <a:xfrm>
            <a:off x="918786" y="5128591"/>
            <a:ext cx="42793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4. VSWR of the modeled antenna with and without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notch filter element.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22" y="982571"/>
            <a:ext cx="5264539" cy="40676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1"/>
          <p:cNvSpPr/>
          <p:nvPr/>
        </p:nvSpPr>
        <p:spPr>
          <a:xfrm>
            <a:off x="0" y="20464"/>
            <a:ext cx="12192000" cy="7913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11"/>
          <p:cNvSpPr/>
          <p:nvPr/>
        </p:nvSpPr>
        <p:spPr>
          <a:xfrm>
            <a:off x="1" y="-1144"/>
            <a:ext cx="12191999" cy="7913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EBE9E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11"/>
          <p:cNvSpPr txBox="1"/>
          <p:nvPr/>
        </p:nvSpPr>
        <p:spPr>
          <a:xfrm>
            <a:off x="2982675" y="13750"/>
            <a:ext cx="8016600" cy="70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 &amp; Discussion (Cont.)</a:t>
            </a:r>
            <a:endParaRPr/>
          </a:p>
        </p:txBody>
      </p:sp>
      <p:sp>
        <p:nvSpPr>
          <p:cNvPr id="257" name="Google Shape;257;p11"/>
          <p:cNvSpPr txBox="1"/>
          <p:nvPr/>
        </p:nvSpPr>
        <p:spPr>
          <a:xfrm>
            <a:off x="5104263" y="1272241"/>
            <a:ext cx="6978555" cy="360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457200" algn="just">
              <a:lnSpc>
                <a:spcPct val="150000"/>
              </a:lnSpc>
              <a:buSzPts val="2000"/>
              <a:buFont typeface="Noto Sans Symbols"/>
              <a:buChar char="❖"/>
            </a:pPr>
            <a:r>
              <a:rPr lang="en-US" sz="2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Simulated</a:t>
            </a:r>
            <a:r>
              <a:rPr lang="en-US" sz="2000" b="1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b="1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Gain </a:t>
            </a:r>
            <a:r>
              <a:rPr lang="en-US" sz="2000" dirty="0" smtClean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.</a:t>
            </a:r>
          </a:p>
          <a:p>
            <a:pPr marL="914400" lvl="1" indent="-457200" algn="just">
              <a:buClr>
                <a:schemeClr val="dk1"/>
              </a:buClr>
              <a:buSzPts val="2000"/>
              <a:buFont typeface="Noto Sans Symbols"/>
              <a:buChar char="❑"/>
            </a:pPr>
            <a:r>
              <a:rPr lang="en-US" sz="2400" dirty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</a:rPr>
              <a:t>ain varies from </a:t>
            </a:r>
            <a:r>
              <a:rPr lang="pl-PL" sz="2400" dirty="0">
                <a:latin typeface="Times New Roman" pitchFamily="18" charset="0"/>
                <a:cs typeface="Times New Roman" pitchFamily="18" charset="0"/>
              </a:rPr>
              <a:t>1.99 dBi to </a:t>
            </a:r>
            <a:r>
              <a:rPr lang="pl-PL" sz="2400" dirty="0" smtClean="0">
                <a:latin typeface="Times New Roman" pitchFamily="18" charset="0"/>
                <a:cs typeface="Times New Roman" pitchFamily="18" charset="0"/>
              </a:rPr>
              <a:t>3.05 </a:t>
            </a:r>
            <a:r>
              <a:rPr lang="pl-PL" sz="2400" dirty="0">
                <a:latin typeface="Times New Roman" pitchFamily="18" charset="0"/>
                <a:cs typeface="Times New Roman" pitchFamily="18" charset="0"/>
              </a:rPr>
              <a:t>dBi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</a:rPr>
              <a:t>over the operating band.</a:t>
            </a:r>
          </a:p>
          <a:p>
            <a:pPr marL="914400" lvl="1" indent="-457200" algn="just">
              <a:buClr>
                <a:schemeClr val="dk1"/>
              </a:buClr>
              <a:buSzPts val="2000"/>
              <a:buFont typeface="Noto Sans Symbols"/>
              <a:buChar char="❑"/>
            </a:pP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</a:rPr>
              <a:t>Highest </a:t>
            </a:r>
            <a:r>
              <a:rPr lang="en-US" sz="2400" dirty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</a:rPr>
              <a:t>recorded </a:t>
            </a: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</a:rPr>
              <a:t>gain is  3.03 </a:t>
            </a:r>
            <a:r>
              <a:rPr lang="en-US" sz="2400" dirty="0" err="1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</a:rPr>
              <a:t>dBi</a:t>
            </a:r>
            <a:r>
              <a:rPr lang="en-US" sz="2400" dirty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</a:rPr>
              <a:t>at 6.5 </a:t>
            </a:r>
            <a:r>
              <a:rPr lang="en-US" sz="2400" dirty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</a:rPr>
              <a:t>GHz</a:t>
            </a: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914400" lvl="1" indent="-457200" algn="just">
              <a:buClr>
                <a:schemeClr val="dk1"/>
              </a:buClr>
              <a:buSzPts val="2000"/>
              <a:buFont typeface="Noto Sans Symbols"/>
              <a:buChar char="❑"/>
            </a:pP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</a:rPr>
              <a:t>Gain </a:t>
            </a:r>
            <a:r>
              <a:rPr lang="en-US" sz="2400" dirty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</a:rPr>
              <a:t>drops </a:t>
            </a: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</a:rPr>
              <a:t>sharply in the stopped band</a:t>
            </a:r>
            <a:r>
              <a:rPr lang="pt-BR" sz="2400" dirty="0">
                <a:latin typeface="Times New Roman" pitchFamily="18" charset="0"/>
                <a:cs typeface="Times New Roman" pitchFamily="18" charset="0"/>
              </a:rPr>
              <a:t> WiMAX/N78 (3.37−3.71 GHz) and N79 (4.57–5.05 GHz)</a:t>
            </a:r>
            <a:endParaRPr lang="en-US" sz="2400" dirty="0" smtClean="0">
              <a:solidFill>
                <a:schemeClr val="dk1"/>
              </a:solidFill>
              <a:latin typeface="Times New Roman" pitchFamily="18" charset="0"/>
              <a:cs typeface="Times New Roman" pitchFamily="18" charset="0"/>
            </a:endParaRPr>
          </a:p>
          <a:p>
            <a:pPr marL="914400" lvl="1" indent="-457200" algn="just">
              <a:buClr>
                <a:schemeClr val="dk1"/>
              </a:buClr>
              <a:buSzPts val="2000"/>
              <a:buFont typeface="Noto Sans Symbols"/>
              <a:buChar char="❑"/>
            </a:pP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</a:rPr>
              <a:t>It confirms </a:t>
            </a:r>
            <a:r>
              <a:rPr lang="en-US" sz="2400" dirty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</a:rPr>
              <a:t>the </a:t>
            </a: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</a:rPr>
              <a:t>band eliminating behavior </a:t>
            </a:r>
            <a:r>
              <a:rPr lang="en-US" sz="2400" dirty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</a:rPr>
              <a:t>of the proposed </a:t>
            </a: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cs typeface="Times New Roman" pitchFamily="18" charset="0"/>
              </a:rPr>
              <a:t>antenna.</a:t>
            </a:r>
            <a:endParaRPr lang="en-US" sz="2400" dirty="0">
              <a:solidFill>
                <a:schemeClr val="dk1"/>
              </a:solidFill>
              <a:latin typeface="Times New Roman" pitchFamily="18" charset="0"/>
              <a:cs typeface="Times New Roman" pitchFamily="18" charset="0"/>
              <a:sym typeface="Times New Roman"/>
            </a:endParaRPr>
          </a:p>
        </p:txBody>
      </p:sp>
      <p:sp>
        <p:nvSpPr>
          <p:cNvPr id="259" name="Google Shape;259;p11"/>
          <p:cNvSpPr/>
          <p:nvPr/>
        </p:nvSpPr>
        <p:spPr>
          <a:xfrm>
            <a:off x="1" y="6445187"/>
            <a:ext cx="12192000" cy="479395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11"/>
          <p:cNvSpPr txBox="1"/>
          <p:nvPr/>
        </p:nvSpPr>
        <p:spPr>
          <a:xfrm>
            <a:off x="11386723" y="6510273"/>
            <a:ext cx="5332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smtClean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12</a:t>
            </a:r>
            <a:endParaRPr sz="2000" dirty="0"/>
          </a:p>
        </p:txBody>
      </p:sp>
      <p:cxnSp>
        <p:nvCxnSpPr>
          <p:cNvPr id="262" name="Google Shape;262;p11"/>
          <p:cNvCxnSpPr/>
          <p:nvPr/>
        </p:nvCxnSpPr>
        <p:spPr>
          <a:xfrm>
            <a:off x="-10628" y="797945"/>
            <a:ext cx="1220724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4" name="Group 3">
            <a:extLst>
              <a:ext uri="{FF2B5EF4-FFF2-40B4-BE49-F238E27FC236}">
                <a16:creationId xmlns="" xmlns:a16="http://schemas.microsoft.com/office/drawing/2014/main" id="{9389A48F-8DEF-BBE3-4BB8-393BE55B48D0}"/>
              </a:ext>
            </a:extLst>
          </p:cNvPr>
          <p:cNvGrpSpPr/>
          <p:nvPr/>
        </p:nvGrpSpPr>
        <p:grpSpPr>
          <a:xfrm>
            <a:off x="578048" y="6525146"/>
            <a:ext cx="4073848" cy="330798"/>
            <a:chOff x="578048" y="6506292"/>
            <a:chExt cx="4073848" cy="330798"/>
          </a:xfrm>
        </p:grpSpPr>
        <p:pic>
          <p:nvPicPr>
            <p:cNvPr id="260" name="Google Shape;260;p11" descr="Earth globe Asia and Australia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78048" y="6506292"/>
              <a:ext cx="330798" cy="3307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3" name="Google Shape;263;p11"/>
            <p:cNvSpPr txBox="1"/>
            <p:nvPr/>
          </p:nvSpPr>
          <p:spPr>
            <a:xfrm>
              <a:off x="908846" y="6517803"/>
              <a:ext cx="374305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dirty="0"/>
            </a:p>
          </p:txBody>
        </p:sp>
      </p:grpSp>
      <p:sp>
        <p:nvSpPr>
          <p:cNvPr id="265" name="Google Shape;265;p11"/>
          <p:cNvSpPr txBox="1"/>
          <p:nvPr/>
        </p:nvSpPr>
        <p:spPr>
          <a:xfrm>
            <a:off x="143021" y="28504"/>
            <a:ext cx="3638866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200" b="1" dirty="0">
                <a:solidFill>
                  <a:srgbClr val="1F3864"/>
                </a:solidFill>
                <a:latin typeface="Oswald"/>
                <a:ea typeface="Oswald"/>
                <a:cs typeface="Oswald"/>
                <a:sym typeface="Oswald"/>
              </a:rPr>
              <a:t>ECCE 2025</a:t>
            </a:r>
            <a:endParaRPr lang="en-US" sz="1200" dirty="0"/>
          </a:p>
          <a:p>
            <a:pPr lvl="0"/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4th International Conference on Electrical, Computer and Communication Engineering</a:t>
            </a:r>
          </a:p>
          <a:p>
            <a:pPr lvl="0"/>
            <a:endParaRPr lang="en-US" sz="1200" dirty="0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C239D238-D776-D96B-2D2E-526F3FBED13F}"/>
              </a:ext>
            </a:extLst>
          </p:cNvPr>
          <p:cNvSpPr txBox="1"/>
          <p:nvPr/>
        </p:nvSpPr>
        <p:spPr>
          <a:xfrm>
            <a:off x="694233" y="4983984"/>
            <a:ext cx="50279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5. Gain of the antenna with and without employing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notch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filter element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123" y="1065972"/>
            <a:ext cx="4927436" cy="38072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2"/>
          <p:cNvSpPr/>
          <p:nvPr/>
        </p:nvSpPr>
        <p:spPr>
          <a:xfrm>
            <a:off x="0" y="20464"/>
            <a:ext cx="12192000" cy="7913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12"/>
          <p:cNvSpPr/>
          <p:nvPr/>
        </p:nvSpPr>
        <p:spPr>
          <a:xfrm>
            <a:off x="1" y="-1144"/>
            <a:ext cx="12191999" cy="7913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EBE9E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12"/>
          <p:cNvSpPr txBox="1"/>
          <p:nvPr/>
        </p:nvSpPr>
        <p:spPr>
          <a:xfrm>
            <a:off x="2750775" y="24350"/>
            <a:ext cx="8414100" cy="70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 &amp; Discussion (Cont.)</a:t>
            </a:r>
            <a:endParaRPr/>
          </a:p>
        </p:txBody>
      </p:sp>
      <p:sp>
        <p:nvSpPr>
          <p:cNvPr id="274" name="Google Shape;274;p12"/>
          <p:cNvSpPr txBox="1"/>
          <p:nvPr/>
        </p:nvSpPr>
        <p:spPr>
          <a:xfrm>
            <a:off x="5145206" y="1601306"/>
            <a:ext cx="6764881" cy="3277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lang="en-US" sz="2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Radiation Efficiency</a:t>
            </a:r>
            <a:endParaRPr dirty="0"/>
          </a:p>
          <a:p>
            <a:pPr marL="914400" lvl="1" indent="-457200" algn="just">
              <a:spcBef>
                <a:spcPts val="600"/>
              </a:spcBef>
              <a:buClr>
                <a:schemeClr val="dk1"/>
              </a:buClr>
              <a:buSzPts val="2000"/>
              <a:buFont typeface="Noto Sans Symbols"/>
              <a:buChar char="❑"/>
            </a:pPr>
            <a:r>
              <a:rPr lang="en-US" sz="2400" b="0" i="0" u="none" strike="noStrike" cap="none" dirty="0" smtClean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A</a:t>
            </a: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  <a:t>n </a:t>
            </a:r>
            <a:r>
              <a:rPr lang="en-US" sz="2400" dirty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  <a:t>average radiation efficiency of more than 80% </a:t>
            </a: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  <a:t>for almost over the entire band (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2.97- 10.76 GHz</a:t>
            </a: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  <a:t>) excluding the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WiMAX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/N78 and N79 Bands</a:t>
            </a: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  <a:t>.</a:t>
            </a:r>
          </a:p>
          <a:p>
            <a:pPr marL="457200" lvl="1" algn="just">
              <a:spcBef>
                <a:spcPts val="600"/>
              </a:spcBef>
              <a:buClr>
                <a:schemeClr val="dk1"/>
              </a:buClr>
              <a:buSzPts val="2000"/>
            </a:pP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  <a:t> </a:t>
            </a:r>
          </a:p>
          <a:p>
            <a:pPr marL="914400" lvl="1" indent="-457200" algn="just">
              <a:spcAft>
                <a:spcPts val="600"/>
              </a:spcAft>
              <a:buClr>
                <a:schemeClr val="dk1"/>
              </a:buClr>
              <a:buSzPts val="2000"/>
              <a:buFont typeface="Noto Sans Symbols"/>
              <a:buChar char="❑"/>
            </a:pP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  <a:t>The </a:t>
            </a:r>
            <a:r>
              <a:rPr lang="en-US" sz="2400" dirty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  <a:t>highest radiation efficiency </a:t>
            </a: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  <a:t>of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95 </a:t>
            </a: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  <a:t>% </a:t>
            </a:r>
            <a:r>
              <a:rPr lang="en-US" sz="2400" dirty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  <a:t>is recorded at </a:t>
            </a: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  <a:t>3 </a:t>
            </a:r>
            <a:r>
              <a:rPr lang="en-US" sz="2400" dirty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  <a:t>GHz</a:t>
            </a: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</a:rPr>
              <a:t>.</a:t>
            </a:r>
          </a:p>
        </p:txBody>
      </p:sp>
      <p:sp>
        <p:nvSpPr>
          <p:cNvPr id="276" name="Google Shape;276;p12"/>
          <p:cNvSpPr/>
          <p:nvPr/>
        </p:nvSpPr>
        <p:spPr>
          <a:xfrm>
            <a:off x="1" y="6445187"/>
            <a:ext cx="12192000" cy="479395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12"/>
          <p:cNvSpPr txBox="1"/>
          <p:nvPr/>
        </p:nvSpPr>
        <p:spPr>
          <a:xfrm>
            <a:off x="11386723" y="6510273"/>
            <a:ext cx="5332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2000" b="1" dirty="0" smtClean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13</a:t>
            </a:r>
            <a:endParaRPr sz="2000" dirty="0"/>
          </a:p>
        </p:txBody>
      </p:sp>
      <p:cxnSp>
        <p:nvCxnSpPr>
          <p:cNvPr id="279" name="Google Shape;279;p12"/>
          <p:cNvCxnSpPr/>
          <p:nvPr/>
        </p:nvCxnSpPr>
        <p:spPr>
          <a:xfrm>
            <a:off x="-10628" y="797945"/>
            <a:ext cx="1220724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F3E9768-10EE-8F5D-3818-9F10A7E69767}"/>
              </a:ext>
            </a:extLst>
          </p:cNvPr>
          <p:cNvGrpSpPr/>
          <p:nvPr/>
        </p:nvGrpSpPr>
        <p:grpSpPr>
          <a:xfrm>
            <a:off x="578048" y="6534573"/>
            <a:ext cx="4073848" cy="330798"/>
            <a:chOff x="578048" y="6506292"/>
            <a:chExt cx="4073848" cy="330798"/>
          </a:xfrm>
        </p:grpSpPr>
        <p:pic>
          <p:nvPicPr>
            <p:cNvPr id="277" name="Google Shape;277;p12" descr="Earth globe Asia and Australia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78048" y="6506292"/>
              <a:ext cx="330798" cy="3307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0" name="Google Shape;280;p12"/>
            <p:cNvSpPr txBox="1"/>
            <p:nvPr/>
          </p:nvSpPr>
          <p:spPr>
            <a:xfrm>
              <a:off x="908846" y="6517803"/>
              <a:ext cx="374305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dirty="0"/>
            </a:p>
          </p:txBody>
        </p:sp>
      </p:grpSp>
      <p:sp>
        <p:nvSpPr>
          <p:cNvPr id="282" name="Google Shape;282;p12"/>
          <p:cNvSpPr txBox="1"/>
          <p:nvPr/>
        </p:nvSpPr>
        <p:spPr>
          <a:xfrm>
            <a:off x="143021" y="28504"/>
            <a:ext cx="3638866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200" b="1" dirty="0">
                <a:solidFill>
                  <a:srgbClr val="1F3864"/>
                </a:solidFill>
                <a:latin typeface="Oswald"/>
                <a:ea typeface="Oswald"/>
                <a:cs typeface="Oswald"/>
                <a:sym typeface="Oswald"/>
              </a:rPr>
              <a:t>ECCE 2025</a:t>
            </a:r>
            <a:endParaRPr lang="en-US" sz="1200" dirty="0"/>
          </a:p>
          <a:p>
            <a:pPr lvl="0"/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4th International Conference on Electrical, Computer and Communication Engineering</a:t>
            </a:r>
          </a:p>
          <a:p>
            <a:pPr lvl="0"/>
            <a:endParaRPr lang="en-US" sz="1200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9CAAECA7-425A-1295-1DB8-3B21497FB502}"/>
              </a:ext>
            </a:extLst>
          </p:cNvPr>
          <p:cNvSpPr txBox="1"/>
          <p:nvPr/>
        </p:nvSpPr>
        <p:spPr>
          <a:xfrm>
            <a:off x="930382" y="5009322"/>
            <a:ext cx="4426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6. Radiation efficiency of the antenna with and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without using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notch filter element.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804" y="1007373"/>
            <a:ext cx="5208555" cy="40244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4"/>
          <p:cNvSpPr/>
          <p:nvPr/>
        </p:nvSpPr>
        <p:spPr>
          <a:xfrm>
            <a:off x="0" y="20464"/>
            <a:ext cx="12192000" cy="7913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14"/>
          <p:cNvSpPr txBox="1"/>
          <p:nvPr/>
        </p:nvSpPr>
        <p:spPr>
          <a:xfrm>
            <a:off x="2750775" y="-42225"/>
            <a:ext cx="85137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 &amp; Discussion (Cont.)</a:t>
            </a:r>
            <a:endParaRPr/>
          </a:p>
        </p:txBody>
      </p:sp>
      <p:sp>
        <p:nvSpPr>
          <p:cNvPr id="311" name="Google Shape;311;p14"/>
          <p:cNvSpPr txBox="1"/>
          <p:nvPr/>
        </p:nvSpPr>
        <p:spPr>
          <a:xfrm>
            <a:off x="743447" y="898842"/>
            <a:ext cx="9804647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450850" algn="just">
              <a:buClr>
                <a:schemeClr val="dk1"/>
              </a:buClr>
              <a:buSzPts val="2700"/>
              <a:buFont typeface="Noto Sans Symbols"/>
              <a:buChar char="❖"/>
            </a:pPr>
            <a:r>
              <a:rPr lang="en-US" sz="2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TABLE II</a:t>
            </a:r>
            <a:r>
              <a:rPr lang="en-US" sz="2400" b="1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r>
              <a:rPr lang="en-US" sz="24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Performance comparison with some recently </a:t>
            </a:r>
            <a:r>
              <a:rPr lang="en-US" sz="24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proposed </a:t>
            </a:r>
            <a:r>
              <a:rPr lang="en-US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works</a:t>
            </a:r>
            <a:endParaRPr sz="24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2" name="Google Shape;312;p14"/>
          <p:cNvSpPr/>
          <p:nvPr/>
        </p:nvSpPr>
        <p:spPr>
          <a:xfrm>
            <a:off x="1" y="6445187"/>
            <a:ext cx="12192000" cy="479395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14"/>
          <p:cNvSpPr txBox="1"/>
          <p:nvPr/>
        </p:nvSpPr>
        <p:spPr>
          <a:xfrm>
            <a:off x="11396662" y="6510273"/>
            <a:ext cx="5332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smtClean="0">
                <a:solidFill>
                  <a:schemeClr val="bg1"/>
                </a:solidFill>
              </a:rPr>
              <a:t>14</a:t>
            </a:r>
            <a:endParaRPr sz="2000" b="1" dirty="0">
              <a:solidFill>
                <a:schemeClr val="bg1"/>
              </a:solidFill>
            </a:endParaRPr>
          </a:p>
        </p:txBody>
      </p:sp>
      <p:cxnSp>
        <p:nvCxnSpPr>
          <p:cNvPr id="315" name="Google Shape;315;p14"/>
          <p:cNvCxnSpPr/>
          <p:nvPr/>
        </p:nvCxnSpPr>
        <p:spPr>
          <a:xfrm>
            <a:off x="-10628" y="797945"/>
            <a:ext cx="12207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01B1EE74-CF05-0B02-731D-91C0CAFD2567}"/>
              </a:ext>
            </a:extLst>
          </p:cNvPr>
          <p:cNvGrpSpPr/>
          <p:nvPr/>
        </p:nvGrpSpPr>
        <p:grpSpPr>
          <a:xfrm>
            <a:off x="578048" y="6534573"/>
            <a:ext cx="4073848" cy="330798"/>
            <a:chOff x="578048" y="6459157"/>
            <a:chExt cx="4073848" cy="330798"/>
          </a:xfrm>
        </p:grpSpPr>
        <p:pic>
          <p:nvPicPr>
            <p:cNvPr id="313" name="Google Shape;313;p14" descr="Earth globe Asia and Australia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78048" y="6459157"/>
              <a:ext cx="330798" cy="3307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6" name="Google Shape;316;p14"/>
            <p:cNvSpPr txBox="1"/>
            <p:nvPr/>
          </p:nvSpPr>
          <p:spPr>
            <a:xfrm>
              <a:off x="908846" y="6470668"/>
              <a:ext cx="374305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dirty="0"/>
            </a:p>
          </p:txBody>
        </p:sp>
      </p:grpSp>
      <p:graphicFrame>
        <p:nvGraphicFramePr>
          <p:cNvPr id="317" name="Google Shape;317;p14"/>
          <p:cNvGraphicFramePr/>
          <p:nvPr>
            <p:extLst>
              <p:ext uri="{D42A27DB-BD31-4B8C-83A1-F6EECF244321}">
                <p14:modId xmlns:p14="http://schemas.microsoft.com/office/powerpoint/2010/main" val="686538475"/>
              </p:ext>
            </p:extLst>
          </p:nvPr>
        </p:nvGraphicFramePr>
        <p:xfrm>
          <a:off x="1654545" y="1360466"/>
          <a:ext cx="8422517" cy="5033448"/>
        </p:xfrm>
        <a:graphic>
          <a:graphicData uri="http://schemas.openxmlformats.org/drawingml/2006/table">
            <a:tbl>
              <a:tblPr>
                <a:noFill/>
                <a:tableStyleId>{E9019ADB-DDCE-4C0B-9A5D-07A7A66BCFB6}</a:tableStyleId>
              </a:tblPr>
              <a:tblGrid>
                <a:gridCol w="94075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98805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06393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836294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593478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</a:tblGrid>
              <a:tr h="889732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Ref.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Dimensions</a:t>
                      </a:r>
                      <a:endParaRPr lang="en-US" sz="1800" b="1" u="none" strike="noStrike" cap="none" dirty="0">
                        <a:latin typeface="Times New Roman" pitchFamily="18" charset="0"/>
                        <a:ea typeface="Times New Roman"/>
                        <a:cs typeface="Times New Roman" pitchFamily="18" charset="0"/>
                        <a:sym typeface="Times New Roman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 dirty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(</a:t>
                      </a:r>
                      <a:r>
                        <a:rPr lang="en-US" sz="1800" b="1" u="none" strike="noStrike" cap="none" dirty="0">
                          <a:solidFill>
                            <a:schemeClr val="dk1"/>
                          </a:solidFill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mm</a:t>
                      </a:r>
                      <a:r>
                        <a:rPr lang="en-US" sz="1800" b="1" u="none" strike="noStrike" cap="none" baseline="30000" dirty="0">
                          <a:solidFill>
                            <a:schemeClr val="dk1"/>
                          </a:solidFill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3</a:t>
                      </a:r>
                      <a:r>
                        <a:rPr lang="en-US" sz="1800" b="1" u="none" strike="noStrike" cap="none" dirty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)</a:t>
                      </a:r>
                      <a:endParaRPr sz="1800" b="1" u="none" strike="noStrike" cap="none" dirty="0">
                        <a:latin typeface="Times New Roman" pitchFamily="18" charset="0"/>
                        <a:ea typeface="Times New Roman"/>
                        <a:cs typeface="Times New Roman" pitchFamily="18" charset="0"/>
                        <a:sym typeface="Times New Roman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 dirty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Operating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Frequency</a:t>
                      </a:r>
                      <a:endParaRPr lang="en-US" sz="1800" b="1" u="none" strike="noStrike" cap="none" dirty="0">
                        <a:latin typeface="Times New Roman" pitchFamily="18" charset="0"/>
                        <a:ea typeface="Times New Roman"/>
                        <a:cs typeface="Times New Roman" pitchFamily="18" charset="0"/>
                        <a:sym typeface="Times New Roman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 dirty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(GHz)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Notched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Frequency</a:t>
                      </a:r>
                      <a:endParaRPr lang="en-US" sz="1800" b="1" u="none" strike="noStrike" cap="none" dirty="0">
                        <a:latin typeface="Times New Roman" pitchFamily="18" charset="0"/>
                        <a:ea typeface="Times New Roman"/>
                        <a:cs typeface="Times New Roman" pitchFamily="18" charset="0"/>
                        <a:sym typeface="Times New Roman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1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(GHz)</a:t>
                      </a:r>
                      <a:endParaRPr lang="en-US" sz="1800" dirty="0" smtClean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Efficiency</a:t>
                      </a:r>
                      <a:endParaRPr lang="en-US" sz="1800" b="1" u="none" strike="noStrike" cap="none" dirty="0">
                        <a:latin typeface="Times New Roman" pitchFamily="18" charset="0"/>
                        <a:ea typeface="Times New Roman"/>
                        <a:cs typeface="Times New Roman" pitchFamily="18" charset="0"/>
                        <a:sym typeface="Times New Roman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 dirty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(%)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3922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[5]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35 </a:t>
                      </a:r>
                      <a:r>
                        <a:rPr lang="en-US" sz="1800" u="none" strike="noStrike" cap="none" dirty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× </a:t>
                      </a: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30 </a:t>
                      </a:r>
                      <a:r>
                        <a:rPr kumimoji="0" lang="en-US" sz="18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× 0.8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2.78 – 16.58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cs typeface="Times New Roman" pitchFamily="18" charset="0"/>
                          <a:sym typeface="Times New Roman"/>
                        </a:rPr>
                        <a:t>3.25 - 3.8,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cs typeface="Times New Roman" pitchFamily="18" charset="0"/>
                          <a:sym typeface="Times New Roman"/>
                        </a:rPr>
                        <a:t>5.05</a:t>
                      </a:r>
                      <a:r>
                        <a:rPr lang="en-US" sz="1800" u="none" strike="noStrike" cap="none" baseline="0" dirty="0" smtClean="0">
                          <a:latin typeface="Times New Roman" pitchFamily="18" charset="0"/>
                          <a:cs typeface="Times New Roman" pitchFamily="18" charset="0"/>
                          <a:sym typeface="Times New Roman"/>
                        </a:rPr>
                        <a:t> – 5.52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cs typeface="Times New Roman" pitchFamily="18" charset="0"/>
                          <a:sym typeface="Times New Roman"/>
                        </a:rPr>
                        <a:t>87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3410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[6]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20 × 30 </a:t>
                      </a:r>
                      <a:r>
                        <a:rPr kumimoji="0" lang="en-US" sz="18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×1.6 </a:t>
                      </a: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 </a:t>
                      </a:r>
                      <a:endParaRPr sz="1800" u="none" strike="noStrike" cap="none" dirty="0">
                        <a:latin typeface="Times New Roman" pitchFamily="18" charset="0"/>
                        <a:ea typeface="Times New Roman"/>
                        <a:cs typeface="Times New Roman" pitchFamily="18" charset="0"/>
                        <a:sym typeface="Times New Roman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3.1 </a:t>
                      </a:r>
                      <a:r>
                        <a:rPr lang="en-US" sz="1800" u="none" strike="noStrike" cap="none" dirty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- 10.6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cs typeface="Times New Roman" pitchFamily="18" charset="0"/>
                          <a:sym typeface="Times New Roman"/>
                        </a:rPr>
                        <a:t>3.27</a:t>
                      </a:r>
                      <a:r>
                        <a:rPr lang="en-US" sz="1800" u="none" strike="noStrike" cap="none" baseline="0" dirty="0" smtClean="0">
                          <a:latin typeface="Times New Roman" pitchFamily="18" charset="0"/>
                          <a:cs typeface="Times New Roman" pitchFamily="18" charset="0"/>
                          <a:sym typeface="Times New Roman"/>
                        </a:rPr>
                        <a:t> </a:t>
                      </a:r>
                      <a:r>
                        <a:rPr lang="en-US" sz="1800" u="none" strike="noStrike" cap="none" dirty="0" smtClean="0">
                          <a:latin typeface="Times New Roman" pitchFamily="18" charset="0"/>
                          <a:cs typeface="Times New Roman" pitchFamily="18" charset="0"/>
                          <a:sym typeface="Times New Roman"/>
                        </a:rPr>
                        <a:t>- </a:t>
                      </a:r>
                      <a:r>
                        <a:rPr lang="en-US" sz="1800" u="none" strike="noStrike" cap="none" baseline="0" dirty="0" smtClean="0">
                          <a:latin typeface="Times New Roman" pitchFamily="18" charset="0"/>
                          <a:cs typeface="Times New Roman" pitchFamily="18" charset="0"/>
                          <a:sym typeface="Times New Roman"/>
                        </a:rPr>
                        <a:t>3.8</a:t>
                      </a:r>
                      <a:r>
                        <a:rPr lang="en-US" sz="1800" u="none" strike="noStrike" cap="none" dirty="0" smtClean="0">
                          <a:latin typeface="Times New Roman" pitchFamily="18" charset="0"/>
                          <a:cs typeface="Times New Roman" pitchFamily="18" charset="0"/>
                          <a:sym typeface="Times New Roman"/>
                        </a:rPr>
                        <a:t>1</a:t>
                      </a:r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Times New Roman" pitchFamily="18" charset="0"/>
                          <a:cs typeface="Times New Roman" pitchFamily="18" charset="0"/>
                          <a:sym typeface="Times New Roman"/>
                        </a:rPr>
                        <a:t>-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9308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[7]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25 × 38 </a:t>
                      </a:r>
                      <a:r>
                        <a:rPr kumimoji="0" lang="en-US" sz="18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× 1.6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2.2 </a:t>
                      </a:r>
                      <a:r>
                        <a:rPr lang="en-US" sz="1800" u="none" strike="noStrike" cap="none" dirty="0" smtClean="0">
                          <a:latin typeface="Times New Roman" pitchFamily="18" charset="0"/>
                          <a:cs typeface="Times New Roman" pitchFamily="18" charset="0"/>
                          <a:sym typeface="Times New Roman"/>
                        </a:rPr>
                        <a:t>– 10.8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3.3</a:t>
                      </a:r>
                      <a:r>
                        <a:rPr lang="en-US" sz="1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u="none" strike="noStrike" cap="none" dirty="0" smtClean="0">
                          <a:latin typeface="Times New Roman" pitchFamily="18" charset="0"/>
                          <a:cs typeface="Times New Roman" pitchFamily="18" charset="0"/>
                          <a:sym typeface="Times New Roman"/>
                        </a:rPr>
                        <a:t>– </a:t>
                      </a:r>
                      <a:r>
                        <a:rPr lang="en-US" sz="1800" u="none" strike="noStrike" cap="none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3.38</a:t>
                      </a:r>
                      <a:endParaRPr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cs typeface="Times New Roman" pitchFamily="18" charset="0"/>
                          <a:sym typeface="Times New Roman"/>
                        </a:rPr>
                        <a:t>80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53922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[8]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45.4 × 21 </a:t>
                      </a:r>
                      <a:r>
                        <a:rPr kumimoji="0" lang="en-US" sz="18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× 0.795</a:t>
                      </a:r>
                      <a:endParaRPr sz="1800" u="none" strike="noStrike" cap="none" dirty="0">
                        <a:latin typeface="Times New Roman" pitchFamily="18" charset="0"/>
                        <a:ea typeface="Times New Roman"/>
                        <a:cs typeface="Times New Roman" pitchFamily="18" charset="0"/>
                        <a:sym typeface="Times New Roman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3 - 11</a:t>
                      </a:r>
                      <a:endParaRPr sz="1800" u="none" strike="noStrike" cap="none" dirty="0">
                        <a:latin typeface="Times New Roman" pitchFamily="18" charset="0"/>
                        <a:ea typeface="Times New Roman"/>
                        <a:cs typeface="Times New Roman" pitchFamily="18" charset="0"/>
                        <a:sym typeface="Times New Roman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3.3 </a:t>
                      </a:r>
                      <a:r>
                        <a:rPr lang="en-US" sz="1800" u="none" strike="noStrike" cap="none" dirty="0" smtClean="0">
                          <a:latin typeface="Times New Roman" pitchFamily="18" charset="0"/>
                          <a:cs typeface="Times New Roman" pitchFamily="18" charset="0"/>
                          <a:sym typeface="Times New Roman"/>
                        </a:rPr>
                        <a:t>- 3.7,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5</a:t>
                      </a:r>
                      <a:r>
                        <a:rPr lang="en-US" sz="1800" u="none" strike="noStrike" cap="none" baseline="0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 - 6</a:t>
                      </a:r>
                      <a:endParaRPr sz="1800" u="none" strike="noStrike" cap="none" dirty="0">
                        <a:latin typeface="Times New Roman" pitchFamily="18" charset="0"/>
                        <a:ea typeface="Times New Roman"/>
                        <a:cs typeface="Times New Roman" pitchFamily="18" charset="0"/>
                        <a:sym typeface="Times New Roman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  <a:sym typeface="Times New Roman"/>
                        </a:rPr>
                        <a:t>-</a:t>
                      </a:r>
                      <a:endParaRPr sz="1800" u="none" strike="noStrike" cap="none" dirty="0">
                        <a:latin typeface="Times New Roman" pitchFamily="18" charset="0"/>
                        <a:ea typeface="Times New Roman"/>
                        <a:cs typeface="Times New Roman" pitchFamily="18" charset="0"/>
                        <a:sym typeface="Times New Roman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53922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[9]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20 × 36 </a:t>
                      </a:r>
                      <a:r>
                        <a:rPr kumimoji="0" lang="en-US" sz="18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×0.508 </a:t>
                      </a:r>
                      <a:endParaRPr sz="1800" u="none" strike="noStrike" cap="none" dirty="0">
                        <a:latin typeface="Times New Roman" pitchFamily="18" charset="0"/>
                        <a:ea typeface="Times New Roman"/>
                        <a:cs typeface="Times New Roman" pitchFamily="18" charset="0"/>
                        <a:sym typeface="Times New Roman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3 - 10.8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3.2 </a:t>
                      </a:r>
                      <a:r>
                        <a:rPr lang="en-US" sz="1800" u="none" strike="noStrike" cap="none" dirty="0" smtClean="0">
                          <a:latin typeface="Times New Roman" pitchFamily="18" charset="0"/>
                          <a:cs typeface="Times New Roman" pitchFamily="18" charset="0"/>
                          <a:sym typeface="Times New Roman"/>
                        </a:rPr>
                        <a:t>- </a:t>
                      </a: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3.8,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5-5.9</a:t>
                      </a:r>
                      <a:endParaRPr lang="en-US" sz="1800" u="none" strike="noStrike" cap="none" dirty="0">
                        <a:latin typeface="Times New Roman" pitchFamily="18" charset="0"/>
                        <a:ea typeface="Times New Roman"/>
                        <a:cs typeface="Times New Roman" pitchFamily="18" charset="0"/>
                        <a:sym typeface="Times New Roman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  <a:sym typeface="Times New Roman"/>
                        </a:rPr>
                        <a:t>-</a:t>
                      </a:r>
                      <a:endParaRPr lang="en-US" sz="1800" u="none" strike="noStrike" cap="none" dirty="0">
                        <a:latin typeface="Times New Roman" pitchFamily="18" charset="0"/>
                        <a:ea typeface="Times New Roman"/>
                        <a:cs typeface="Times New Roman" pitchFamily="18" charset="0"/>
                        <a:sym typeface="Times New Roman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53922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[10]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30 </a:t>
                      </a:r>
                      <a:r>
                        <a:rPr kumimoji="0" lang="en-US" sz="18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× 40 ×1.6 </a:t>
                      </a:r>
                      <a:endParaRPr sz="1800" u="none" strike="noStrike" cap="none" dirty="0">
                        <a:latin typeface="Times New Roman" pitchFamily="18" charset="0"/>
                        <a:ea typeface="Times New Roman"/>
                        <a:cs typeface="Times New Roman" pitchFamily="18" charset="0"/>
                        <a:sym typeface="Times New Roman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2.17 - 6.25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3 - 3.7,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4.13</a:t>
                      </a:r>
                      <a:r>
                        <a:rPr lang="en-US" sz="1800" b="0" u="none" strike="noStrike" cap="none" baseline="0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 – 4.95</a:t>
                      </a:r>
                      <a:endParaRPr sz="1800" b="0" u="none" strike="noStrike" cap="none" dirty="0">
                        <a:latin typeface="Times New Roman" pitchFamily="18" charset="0"/>
                        <a:ea typeface="Times New Roman"/>
                        <a:cs typeface="Times New Roman" pitchFamily="18" charset="0"/>
                        <a:sym typeface="Times New Roman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cs typeface="Times New Roman" pitchFamily="18" charset="0"/>
                          <a:sym typeface="Times New Roman"/>
                        </a:rPr>
                        <a:t>-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53922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[11]</a:t>
                      </a:r>
                      <a:endParaRPr lang="en-US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30 </a:t>
                      </a:r>
                      <a:r>
                        <a:rPr kumimoji="0" lang="en-US" sz="18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× 31 ×1.65</a:t>
                      </a:r>
                      <a:endParaRPr lang="en-US" sz="1800" u="none" strike="noStrike" cap="none" dirty="0" smtClean="0">
                        <a:latin typeface="Times New Roman" pitchFamily="18" charset="0"/>
                        <a:ea typeface="Times New Roman"/>
                        <a:cs typeface="Times New Roman" pitchFamily="18" charset="0"/>
                        <a:sym typeface="Times New Roman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3.1</a:t>
                      </a:r>
                      <a:r>
                        <a:rPr lang="en-US" sz="18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– 10.6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3</a:t>
                      </a:r>
                      <a:r>
                        <a:rPr lang="en-US" sz="1800" b="0" u="none" strike="noStrike" cap="none" baseline="0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 – 4,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baseline="0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5 - 6</a:t>
                      </a:r>
                      <a:endParaRPr sz="1800" b="0" u="none" strike="noStrike" cap="none" dirty="0">
                        <a:latin typeface="Times New Roman" pitchFamily="18" charset="0"/>
                        <a:ea typeface="Times New Roman"/>
                        <a:cs typeface="Times New Roman" pitchFamily="18" charset="0"/>
                        <a:sym typeface="Times New Roman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84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Ours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26 </a:t>
                      </a:r>
                      <a:r>
                        <a:rPr lang="en-US" sz="1800" b="1" u="none" strike="noStrike" cap="none" dirty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× </a:t>
                      </a:r>
                      <a:r>
                        <a:rPr lang="en-US" sz="1800" b="1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28 </a:t>
                      </a:r>
                      <a:r>
                        <a:rPr kumimoji="0" lang="en-US" sz="1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× </a:t>
                      </a:r>
                      <a:r>
                        <a:rPr kumimoji="0" lang="en-US" sz="1800" b="1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1.6 </a:t>
                      </a:r>
                      <a:endParaRPr sz="1800" b="1" u="none" strike="noStrike" cap="none" dirty="0">
                        <a:latin typeface="Times New Roman" pitchFamily="18" charset="0"/>
                        <a:ea typeface="Times New Roman"/>
                        <a:cs typeface="Times New Roman" pitchFamily="18" charset="0"/>
                        <a:sym typeface="Times New Roman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2.9 - 10.76</a:t>
                      </a:r>
                      <a:endParaRPr sz="1800" u="none" strike="noStrike" cap="none" dirty="0">
                        <a:latin typeface="Times New Roman" pitchFamily="18" charset="0"/>
                        <a:ea typeface="Times New Roman"/>
                        <a:cs typeface="Times New Roman" pitchFamily="18" charset="0"/>
                        <a:sym typeface="Times New Roman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3.37 –</a:t>
                      </a:r>
                      <a:r>
                        <a:rPr lang="en-US" sz="1800" b="1" u="none" strike="noStrike" cap="none" baseline="0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 3.72,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 baseline="0" dirty="0" smtClean="0">
                          <a:latin typeface="Times New Roman" pitchFamily="18" charset="0"/>
                          <a:ea typeface="Times New Roman"/>
                          <a:cs typeface="Times New Roman" pitchFamily="18" charset="0"/>
                          <a:sym typeface="Times New Roman"/>
                        </a:rPr>
                        <a:t>4.57 – 5.05</a:t>
                      </a:r>
                      <a:endParaRPr sz="1800" u="none" strike="noStrike" cap="none" dirty="0">
                        <a:latin typeface="Times New Roman" pitchFamily="18" charset="0"/>
                        <a:ea typeface="Times New Roman"/>
                        <a:cs typeface="Times New Roman" pitchFamily="18" charset="0"/>
                        <a:sym typeface="Times New Roman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 dirty="0" smtClean="0">
                          <a:solidFill>
                            <a:schemeClr val="dk1"/>
                          </a:solidFill>
                          <a:latin typeface="Times New Roman" pitchFamily="18" charset="0"/>
                          <a:cs typeface="Times New Roman" pitchFamily="18" charset="0"/>
                          <a:sym typeface="Times New Roman"/>
                        </a:rPr>
                        <a:t>95</a:t>
                      </a:r>
                      <a:endParaRPr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318" name="Google Shape;318;p14"/>
          <p:cNvSpPr txBox="1"/>
          <p:nvPr/>
        </p:nvSpPr>
        <p:spPr>
          <a:xfrm>
            <a:off x="143021" y="28504"/>
            <a:ext cx="3638866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200" b="1" dirty="0">
                <a:solidFill>
                  <a:srgbClr val="1F3864"/>
                </a:solidFill>
                <a:latin typeface="Oswald"/>
                <a:ea typeface="Oswald"/>
                <a:cs typeface="Oswald"/>
                <a:sym typeface="Oswald"/>
              </a:rPr>
              <a:t>ECCE 2025</a:t>
            </a:r>
            <a:endParaRPr lang="en-US" sz="1200" dirty="0"/>
          </a:p>
          <a:p>
            <a:pPr lvl="0"/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4th International Conference on Electrical, Computer and Communication Engineering</a:t>
            </a:r>
          </a:p>
          <a:p>
            <a:pPr lvl="0"/>
            <a:endParaRPr lang="en-US" sz="12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5"/>
          <p:cNvSpPr/>
          <p:nvPr/>
        </p:nvSpPr>
        <p:spPr>
          <a:xfrm>
            <a:off x="0" y="20464"/>
            <a:ext cx="12192000" cy="7913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15"/>
          <p:cNvSpPr txBox="1"/>
          <p:nvPr/>
        </p:nvSpPr>
        <p:spPr>
          <a:xfrm>
            <a:off x="3381825" y="-29500"/>
            <a:ext cx="75678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 with Future Work</a:t>
            </a:r>
            <a:endParaRPr/>
          </a:p>
        </p:txBody>
      </p:sp>
      <p:sp>
        <p:nvSpPr>
          <p:cNvPr id="326" name="Google Shape;326;p15"/>
          <p:cNvSpPr txBox="1"/>
          <p:nvPr/>
        </p:nvSpPr>
        <p:spPr>
          <a:xfrm>
            <a:off x="750078" y="1014794"/>
            <a:ext cx="11169900" cy="2693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❖"/>
            </a:pPr>
            <a:r>
              <a:rPr lang="en-US" sz="24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Times New Roman"/>
              </a:rPr>
              <a:t>Conclusion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 algn="just">
              <a:spcBef>
                <a:spcPts val="600"/>
              </a:spcBef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40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Operating ranges </a:t>
            </a:r>
            <a:r>
              <a:rPr lang="en-US" sz="2400" i="0" u="none" strike="noStrike" cap="none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from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2.97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GHz to 10.76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GHz</a:t>
            </a:r>
            <a:r>
              <a:rPr lang="en-US" sz="2400" i="0" u="none" strike="noStrike" cap="none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.</a:t>
            </a:r>
          </a:p>
          <a:p>
            <a:pPr marL="914400" lvl="1" indent="-457200" algn="just">
              <a:spcBef>
                <a:spcPts val="600"/>
              </a:spcBef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Stopped </a:t>
            </a:r>
            <a:r>
              <a:rPr lang="en-US" sz="2400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band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WiMAX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/N78 (3.37-3.72 GHz) and N79 (4.57-5.05 GHz) bands.</a:t>
            </a:r>
            <a:endParaRPr lang="en-US" sz="2400" b="1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914400" lvl="1" indent="-457200" algn="just">
              <a:spcBef>
                <a:spcPts val="600"/>
              </a:spcBef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400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Compact </a:t>
            </a: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dimension of </a:t>
            </a:r>
            <a:r>
              <a:rPr lang="en-US" sz="2400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26×28×0.8 </a:t>
            </a: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mm</a:t>
            </a:r>
            <a:r>
              <a:rPr lang="en-US" sz="2400" baseline="300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3</a:t>
            </a: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.</a:t>
            </a:r>
          </a:p>
          <a:p>
            <a:pPr marL="914400" marR="0" lvl="1" indent="-457200" algn="just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400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Maximum </a:t>
            </a: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radiation efficiency of </a:t>
            </a:r>
            <a:r>
              <a:rPr lang="en-US" sz="2400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95%.</a:t>
            </a:r>
          </a:p>
          <a:p>
            <a:pPr marL="914400" lvl="1" indent="-457200" algn="just">
              <a:spcBef>
                <a:spcPts val="600"/>
              </a:spcBef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400" i="0" u="none" strike="noStrike" cap="none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Technique used: Intrinsic filter (</a:t>
            </a:r>
            <a:r>
              <a:rPr lang="en-US" sz="2400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T-shaped)</a:t>
            </a:r>
            <a:r>
              <a:rPr lang="en-US" sz="2400" i="0" u="none" strike="noStrike" cap="none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.</a:t>
            </a:r>
            <a:endParaRPr sz="240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327" name="Google Shape;327;p15"/>
          <p:cNvSpPr/>
          <p:nvPr/>
        </p:nvSpPr>
        <p:spPr>
          <a:xfrm>
            <a:off x="1" y="6445187"/>
            <a:ext cx="12192000" cy="479395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15"/>
          <p:cNvSpPr txBox="1"/>
          <p:nvPr/>
        </p:nvSpPr>
        <p:spPr>
          <a:xfrm>
            <a:off x="11386723" y="6510273"/>
            <a:ext cx="5332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smtClean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15</a:t>
            </a:r>
            <a:endParaRPr sz="2000" dirty="0"/>
          </a:p>
        </p:txBody>
      </p:sp>
      <p:cxnSp>
        <p:nvCxnSpPr>
          <p:cNvPr id="330" name="Google Shape;330;p15"/>
          <p:cNvCxnSpPr/>
          <p:nvPr/>
        </p:nvCxnSpPr>
        <p:spPr>
          <a:xfrm>
            <a:off x="-10628" y="797945"/>
            <a:ext cx="1220724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67292F58-7B92-1B21-295C-7A7C457F2BEB}"/>
              </a:ext>
            </a:extLst>
          </p:cNvPr>
          <p:cNvGrpSpPr/>
          <p:nvPr/>
        </p:nvGrpSpPr>
        <p:grpSpPr>
          <a:xfrm>
            <a:off x="578048" y="6526979"/>
            <a:ext cx="4073848" cy="330798"/>
            <a:chOff x="578048" y="6508125"/>
            <a:chExt cx="4073848" cy="330798"/>
          </a:xfrm>
        </p:grpSpPr>
        <p:pic>
          <p:nvPicPr>
            <p:cNvPr id="328" name="Google Shape;328;p15" descr="Earth globe Asia and Australia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78048" y="6508125"/>
              <a:ext cx="330798" cy="3307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1" name="Google Shape;331;p15"/>
            <p:cNvSpPr txBox="1"/>
            <p:nvPr/>
          </p:nvSpPr>
          <p:spPr>
            <a:xfrm>
              <a:off x="908846" y="6519636"/>
              <a:ext cx="374305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dirty="0"/>
            </a:p>
          </p:txBody>
        </p:sp>
      </p:grpSp>
      <p:sp>
        <p:nvSpPr>
          <p:cNvPr id="332" name="Google Shape;332;p15"/>
          <p:cNvSpPr txBox="1"/>
          <p:nvPr/>
        </p:nvSpPr>
        <p:spPr>
          <a:xfrm>
            <a:off x="750078" y="4151343"/>
            <a:ext cx="6435276" cy="1800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177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❖"/>
            </a:pPr>
            <a:r>
              <a:rPr lang="en-US" sz="24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Future Works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-1270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400" b="0" i="0" u="none" strike="noStrike" cap="none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Reconfigurable notch filter design</a:t>
            </a:r>
          </a:p>
          <a:p>
            <a:pPr marL="457200" lvl="1" indent="-127000">
              <a:spcBef>
                <a:spcPts val="600"/>
              </a:spcBef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2400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Multiple </a:t>
            </a: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notch functionalities</a:t>
            </a:r>
            <a:endParaRPr sz="2400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</a:endParaRPr>
          </a:p>
          <a:p>
            <a:pPr marL="457200" lvl="1" indent="-127000">
              <a:spcBef>
                <a:spcPts val="600"/>
              </a:spcBef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2400" b="0" i="0" u="none" strike="noStrike" cap="none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</a:t>
            </a:r>
            <a:r>
              <a:rPr lang="en-US" sz="2400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Fabrication</a:t>
            </a:r>
            <a:endParaRPr sz="2400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333" name="Google Shape;333;p15"/>
          <p:cNvSpPr txBox="1"/>
          <p:nvPr/>
        </p:nvSpPr>
        <p:spPr>
          <a:xfrm>
            <a:off x="143021" y="28504"/>
            <a:ext cx="3638866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200" b="1" dirty="0">
                <a:solidFill>
                  <a:srgbClr val="1F3864"/>
                </a:solidFill>
                <a:latin typeface="Oswald"/>
                <a:ea typeface="Oswald"/>
                <a:cs typeface="Oswald"/>
                <a:sym typeface="Oswald"/>
              </a:rPr>
              <a:t>ECCE 2025</a:t>
            </a:r>
            <a:endParaRPr lang="en-US" sz="1200" dirty="0"/>
          </a:p>
          <a:p>
            <a:pPr lvl="0"/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4th International Conference on Electrical, Computer and Communication Engineering</a:t>
            </a:r>
          </a:p>
          <a:p>
            <a:pPr lvl="0"/>
            <a:endParaRPr lang="en-US" sz="12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6"/>
          <p:cNvSpPr/>
          <p:nvPr/>
        </p:nvSpPr>
        <p:spPr>
          <a:xfrm>
            <a:off x="0" y="20464"/>
            <a:ext cx="12192000" cy="7913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16"/>
          <p:cNvSpPr txBox="1"/>
          <p:nvPr/>
        </p:nvSpPr>
        <p:spPr>
          <a:xfrm>
            <a:off x="2750768" y="-42226"/>
            <a:ext cx="6690463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/>
          </a:p>
        </p:txBody>
      </p:sp>
      <p:sp>
        <p:nvSpPr>
          <p:cNvPr id="342" name="Google Shape;342;p16"/>
          <p:cNvSpPr/>
          <p:nvPr/>
        </p:nvSpPr>
        <p:spPr>
          <a:xfrm>
            <a:off x="1" y="6445187"/>
            <a:ext cx="12192000" cy="479395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16"/>
          <p:cNvSpPr txBox="1"/>
          <p:nvPr/>
        </p:nvSpPr>
        <p:spPr>
          <a:xfrm>
            <a:off x="11386723" y="6510273"/>
            <a:ext cx="5332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smtClean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16</a:t>
            </a:r>
            <a:endParaRPr sz="2000" dirty="0"/>
          </a:p>
        </p:txBody>
      </p:sp>
      <p:cxnSp>
        <p:nvCxnSpPr>
          <p:cNvPr id="345" name="Google Shape;345;p16"/>
          <p:cNvCxnSpPr/>
          <p:nvPr/>
        </p:nvCxnSpPr>
        <p:spPr>
          <a:xfrm>
            <a:off x="-10628" y="797945"/>
            <a:ext cx="1220724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F508E2CB-9C7A-EF9B-B7A4-80BFE35B0A51}"/>
              </a:ext>
            </a:extLst>
          </p:cNvPr>
          <p:cNvGrpSpPr/>
          <p:nvPr/>
        </p:nvGrpSpPr>
        <p:grpSpPr>
          <a:xfrm>
            <a:off x="578048" y="6515719"/>
            <a:ext cx="4073848" cy="330798"/>
            <a:chOff x="578048" y="6544000"/>
            <a:chExt cx="4073848" cy="330798"/>
          </a:xfrm>
        </p:grpSpPr>
        <p:pic>
          <p:nvPicPr>
            <p:cNvPr id="343" name="Google Shape;343;p16" descr="Earth globe Asia and Australia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78048" y="6544000"/>
              <a:ext cx="330798" cy="3307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6" name="Google Shape;346;p16"/>
            <p:cNvSpPr txBox="1"/>
            <p:nvPr/>
          </p:nvSpPr>
          <p:spPr>
            <a:xfrm>
              <a:off x="908846" y="6555511"/>
              <a:ext cx="374305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dirty="0" smtClean="0">
                  <a:solidFill>
                    <a:schemeClr val="lt1"/>
                  </a:solidFill>
                  <a:latin typeface="Oswald"/>
                  <a:ea typeface="Oswald"/>
                  <a:cs typeface="Oswald"/>
                  <a:sym typeface="Oswald"/>
                </a:rPr>
                <a:t> </a:t>
              </a:r>
              <a:endParaRPr lang="en-US" dirty="0"/>
            </a:p>
          </p:txBody>
        </p:sp>
      </p:grpSp>
      <p:sp>
        <p:nvSpPr>
          <p:cNvPr id="347" name="Google Shape;347;p16"/>
          <p:cNvSpPr txBox="1"/>
          <p:nvPr/>
        </p:nvSpPr>
        <p:spPr>
          <a:xfrm>
            <a:off x="143021" y="28504"/>
            <a:ext cx="3454944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200" b="1" dirty="0">
                <a:solidFill>
                  <a:srgbClr val="1F3864"/>
                </a:solidFill>
                <a:latin typeface="Oswald"/>
                <a:ea typeface="Oswald"/>
                <a:cs typeface="Oswald"/>
                <a:sym typeface="Oswald"/>
              </a:rPr>
              <a:t>ECCE 2025</a:t>
            </a:r>
            <a:endParaRPr lang="en-US" sz="1200" dirty="0"/>
          </a:p>
          <a:p>
            <a:pPr lvl="0"/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4th International Conference on Electrical, Computer and Communication Engineering</a:t>
            </a:r>
          </a:p>
          <a:p>
            <a:pPr lvl="0"/>
            <a:endParaRPr lang="en-US" sz="1200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15360FCB-71BE-4D21-71E8-5DBF5480CA48}"/>
              </a:ext>
            </a:extLst>
          </p:cNvPr>
          <p:cNvSpPr txBox="1"/>
          <p:nvPr/>
        </p:nvSpPr>
        <p:spPr>
          <a:xfrm>
            <a:off x="143022" y="859461"/>
            <a:ext cx="11776956" cy="51552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en-US" sz="1700" dirty="0" smtClean="0"/>
              <a:t>[1] M. </a:t>
            </a:r>
            <a:r>
              <a:rPr lang="en-US" sz="1700" dirty="0" err="1" smtClean="0"/>
              <a:t>Rahman</a:t>
            </a:r>
            <a:r>
              <a:rPr lang="en-US" sz="1700" dirty="0" smtClean="0"/>
              <a:t>, F. Ahmed, and A. M. A. </a:t>
            </a:r>
            <a:r>
              <a:rPr lang="en-US" sz="1700" dirty="0" err="1" smtClean="0"/>
              <a:t>Rahman</a:t>
            </a:r>
            <a:r>
              <a:rPr lang="en-US" sz="1700" dirty="0" smtClean="0"/>
              <a:t>, “A Low-Cost WLAN Band Notched Planar Patch Antenna for Ultra-Wideband Applications,” in 2019 IEEE International Conference on Telecommunications and Photonics (ICTP). IEEE, 2019, pp. 1–4.</a:t>
            </a:r>
            <a:endParaRPr lang="en-US" sz="1700" kern="100" dirty="0" smtClean="0">
              <a:highlight>
                <a:srgbClr val="FFFFFF"/>
              </a:highlight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r>
              <a:rPr lang="en-US" sz="1700" dirty="0" smtClean="0"/>
              <a:t>[2] R. </a:t>
            </a:r>
            <a:r>
              <a:rPr lang="en-US" sz="1700" dirty="0" err="1" smtClean="0"/>
              <a:t>Parveen</a:t>
            </a:r>
            <a:r>
              <a:rPr lang="en-US" sz="1700" dirty="0" smtClean="0"/>
              <a:t>, A. </a:t>
            </a:r>
            <a:r>
              <a:rPr lang="en-US" sz="1700" dirty="0" err="1" smtClean="0"/>
              <a:t>Debnath</a:t>
            </a:r>
            <a:r>
              <a:rPr lang="en-US" sz="1700" dirty="0" smtClean="0"/>
              <a:t>, F. S. </a:t>
            </a:r>
            <a:r>
              <a:rPr lang="en-US" sz="1700" dirty="0" err="1" smtClean="0"/>
              <a:t>Abir</a:t>
            </a:r>
            <a:r>
              <a:rPr lang="en-US" sz="1700" dirty="0" smtClean="0"/>
              <a:t>, and M. </a:t>
            </a:r>
            <a:r>
              <a:rPr lang="en-US" sz="1700" dirty="0" err="1" smtClean="0"/>
              <a:t>Rahman</a:t>
            </a:r>
            <a:r>
              <a:rPr lang="en-US" sz="1700" dirty="0" smtClean="0"/>
              <a:t>, “A Slotted Monopole Patch Antenna Design for Ultra-Wideband Wireless Applica </a:t>
            </a:r>
            <a:r>
              <a:rPr lang="en-US" sz="1700" dirty="0" err="1" smtClean="0"/>
              <a:t>tions</a:t>
            </a:r>
            <a:r>
              <a:rPr lang="en-US" sz="1700" dirty="0" smtClean="0"/>
              <a:t>,” in 2023 IEEE International Conference on Telecommunications and Photonics (ICTP). IEEE, 2023, pp. 1–5.</a:t>
            </a:r>
          </a:p>
          <a:p>
            <a:pPr algn="just">
              <a:spcAft>
                <a:spcPts val="800"/>
              </a:spcAft>
            </a:pPr>
            <a:r>
              <a:rPr lang="en-US" sz="1700" dirty="0" smtClean="0"/>
              <a:t>[3] M. </a:t>
            </a:r>
            <a:r>
              <a:rPr lang="en-US" sz="1700" dirty="0" err="1" smtClean="0"/>
              <a:t>Rahman</a:t>
            </a:r>
            <a:r>
              <a:rPr lang="en-US" sz="1700" dirty="0" smtClean="0"/>
              <a:t>, F. Ahmed, and A. M. A. </a:t>
            </a:r>
            <a:r>
              <a:rPr lang="en-US" sz="1700" dirty="0" err="1" smtClean="0"/>
              <a:t>Rahman</a:t>
            </a:r>
            <a:r>
              <a:rPr lang="en-US" sz="1700" dirty="0" smtClean="0"/>
              <a:t>, “A Low-Cost Dual Band Notched Planar Patch Antenna for Ultra-Wideband Applications,” in 2020 11th International Conference on Electrical and Computer Engineering (ICECE). IEEE, 2020, pp. 109–112.</a:t>
            </a:r>
            <a:endParaRPr lang="en-US" sz="1700" kern="100" dirty="0" smtClean="0">
              <a:highlight>
                <a:srgbClr val="FFFFFF"/>
              </a:highlight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r>
              <a:rPr lang="en-US" sz="1700" dirty="0" smtClean="0"/>
              <a:t>[4] T. </a:t>
            </a:r>
            <a:r>
              <a:rPr lang="en-US" sz="1700" dirty="0" err="1" smtClean="0"/>
              <a:t>Nahar</a:t>
            </a:r>
            <a:r>
              <a:rPr lang="en-US" sz="1700" dirty="0" smtClean="0"/>
              <a:t>, S. </a:t>
            </a:r>
            <a:r>
              <a:rPr lang="en-US" sz="1700" dirty="0" err="1" smtClean="0"/>
              <a:t>Rawat</a:t>
            </a:r>
            <a:r>
              <a:rPr lang="en-US" sz="1700" dirty="0" smtClean="0"/>
              <a:t>, P. </a:t>
            </a:r>
            <a:r>
              <a:rPr lang="en-US" sz="1700" dirty="0" err="1" smtClean="0"/>
              <a:t>Pathak</a:t>
            </a:r>
            <a:r>
              <a:rPr lang="en-US" sz="1700" dirty="0" smtClean="0"/>
              <a:t>, P. Kumar, and J. </a:t>
            </a:r>
            <a:r>
              <a:rPr lang="en-US" sz="1700" dirty="0" err="1" smtClean="0"/>
              <a:t>Anguera</a:t>
            </a:r>
            <a:r>
              <a:rPr lang="en-US" sz="1700" dirty="0" smtClean="0"/>
              <a:t>, “Leaf-shaped antennas for Sub-6 GHz 5G applications,” IEEE Access, 2024.</a:t>
            </a:r>
          </a:p>
          <a:p>
            <a:pPr algn="just">
              <a:spcAft>
                <a:spcPts val="800"/>
              </a:spcAft>
            </a:pPr>
            <a:r>
              <a:rPr lang="en-US" sz="1700" dirty="0" smtClean="0"/>
              <a:t>[5] S. </a:t>
            </a:r>
            <a:r>
              <a:rPr lang="en-US" sz="1700" dirty="0" err="1" smtClean="0"/>
              <a:t>Kundu</a:t>
            </a:r>
            <a:r>
              <a:rPr lang="en-US" sz="1700" dirty="0" smtClean="0"/>
              <a:t>, “An ultra-wideband dual frequency notched circular monopole antenna for ground penetrating radar application,” in 2019 URSI Asia-Pacific Radio Science Conference (AP-RASC). IEEE, 2019, pp. 1–4.</a:t>
            </a:r>
          </a:p>
          <a:p>
            <a:pPr algn="just">
              <a:spcAft>
                <a:spcPts val="800"/>
              </a:spcAft>
            </a:pPr>
            <a:r>
              <a:rPr lang="en-US" sz="1700" dirty="0" smtClean="0"/>
              <a:t>[6] A. M. Ali et al., “Design UWB antenna with notch band for </a:t>
            </a:r>
            <a:r>
              <a:rPr lang="en-US" sz="1700" dirty="0" err="1" smtClean="0"/>
              <a:t>WiMAX</a:t>
            </a:r>
            <a:r>
              <a:rPr lang="en-US" sz="1700" dirty="0" smtClean="0"/>
              <a:t> application,” Bulletin of Electrical Engineering and Informatics, vol. 12, no. 2, pp. 815–821, 2023.</a:t>
            </a:r>
          </a:p>
          <a:p>
            <a:pPr algn="just">
              <a:spcAft>
                <a:spcPts val="800"/>
              </a:spcAft>
            </a:pPr>
            <a:r>
              <a:rPr lang="en-US" sz="1700" dirty="0" smtClean="0"/>
              <a:t>[7] B. </a:t>
            </a:r>
            <a:r>
              <a:rPr lang="en-US" sz="1700" dirty="0" err="1" smtClean="0"/>
              <a:t>Azarm</a:t>
            </a:r>
            <a:r>
              <a:rPr lang="en-US" sz="1700" dirty="0" smtClean="0"/>
              <a:t>, J. </a:t>
            </a:r>
            <a:r>
              <a:rPr lang="en-US" sz="1700" dirty="0" err="1" smtClean="0"/>
              <a:t>Nourinia</a:t>
            </a:r>
            <a:r>
              <a:rPr lang="en-US" sz="1700" dirty="0" smtClean="0"/>
              <a:t>, C. </a:t>
            </a:r>
            <a:r>
              <a:rPr lang="en-US" sz="1700" dirty="0" err="1" smtClean="0"/>
              <a:t>Ghobadi</a:t>
            </a:r>
            <a:r>
              <a:rPr lang="en-US" sz="1700" dirty="0" smtClean="0"/>
              <a:t>, M. </a:t>
            </a:r>
            <a:r>
              <a:rPr lang="en-US" sz="1700" dirty="0" err="1" smtClean="0"/>
              <a:t>Majidzadeh</a:t>
            </a:r>
            <a:r>
              <a:rPr lang="en-US" sz="1700" dirty="0" smtClean="0"/>
              <a:t>, and N. </a:t>
            </a:r>
            <a:r>
              <a:rPr lang="en-US" sz="1700" dirty="0" err="1" smtClean="0"/>
              <a:t>Hatami</a:t>
            </a:r>
            <a:r>
              <a:rPr lang="en-US" sz="1700" dirty="0" smtClean="0"/>
              <a:t>, “A Compact </a:t>
            </a:r>
            <a:r>
              <a:rPr lang="en-US" sz="1700" dirty="0" err="1" smtClean="0"/>
              <a:t>WiMAX</a:t>
            </a:r>
            <a:r>
              <a:rPr lang="en-US" sz="1700" dirty="0" smtClean="0"/>
              <a:t> Band-Notched UWB MIMO Antenna with High Isolation,” </a:t>
            </a:r>
            <a:r>
              <a:rPr lang="en-US" sz="1700" dirty="0" err="1" smtClean="0"/>
              <a:t>Radioengineering</a:t>
            </a:r>
            <a:r>
              <a:rPr lang="en-US" sz="1700" dirty="0" smtClean="0"/>
              <a:t>, vol. 27, no. 4, 2018.</a:t>
            </a:r>
          </a:p>
        </p:txBody>
      </p:sp>
    </p:spTree>
    <p:extLst>
      <p:ext uri="{BB962C8B-B14F-4D97-AF65-F5344CB8AC3E}">
        <p14:creationId xmlns:p14="http://schemas.microsoft.com/office/powerpoint/2010/main" val="6917187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6"/>
          <p:cNvSpPr/>
          <p:nvPr/>
        </p:nvSpPr>
        <p:spPr>
          <a:xfrm>
            <a:off x="0" y="20464"/>
            <a:ext cx="12192000" cy="7913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16"/>
          <p:cNvSpPr txBox="1"/>
          <p:nvPr/>
        </p:nvSpPr>
        <p:spPr>
          <a:xfrm>
            <a:off x="2750768" y="-42226"/>
            <a:ext cx="6690463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/>
          </a:p>
        </p:txBody>
      </p:sp>
      <p:sp>
        <p:nvSpPr>
          <p:cNvPr id="342" name="Google Shape;342;p16"/>
          <p:cNvSpPr/>
          <p:nvPr/>
        </p:nvSpPr>
        <p:spPr>
          <a:xfrm>
            <a:off x="1" y="6445187"/>
            <a:ext cx="12192000" cy="479395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16"/>
          <p:cNvSpPr txBox="1"/>
          <p:nvPr/>
        </p:nvSpPr>
        <p:spPr>
          <a:xfrm>
            <a:off x="11386723" y="6510273"/>
            <a:ext cx="5332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17</a:t>
            </a:r>
            <a:endParaRPr sz="2000" dirty="0"/>
          </a:p>
        </p:txBody>
      </p:sp>
      <p:cxnSp>
        <p:nvCxnSpPr>
          <p:cNvPr id="345" name="Google Shape;345;p16"/>
          <p:cNvCxnSpPr/>
          <p:nvPr/>
        </p:nvCxnSpPr>
        <p:spPr>
          <a:xfrm>
            <a:off x="-10628" y="797945"/>
            <a:ext cx="1220724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F508E2CB-9C7A-EF9B-B7A4-80BFE35B0A51}"/>
              </a:ext>
            </a:extLst>
          </p:cNvPr>
          <p:cNvGrpSpPr/>
          <p:nvPr/>
        </p:nvGrpSpPr>
        <p:grpSpPr>
          <a:xfrm>
            <a:off x="578048" y="6515719"/>
            <a:ext cx="4073848" cy="330798"/>
            <a:chOff x="578048" y="6544000"/>
            <a:chExt cx="4073848" cy="330798"/>
          </a:xfrm>
        </p:grpSpPr>
        <p:pic>
          <p:nvPicPr>
            <p:cNvPr id="343" name="Google Shape;343;p16" descr="Earth globe Asia and Australia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78048" y="6544000"/>
              <a:ext cx="330798" cy="3307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6" name="Google Shape;346;p16"/>
            <p:cNvSpPr txBox="1"/>
            <p:nvPr/>
          </p:nvSpPr>
          <p:spPr>
            <a:xfrm>
              <a:off x="908846" y="6555511"/>
              <a:ext cx="374305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dirty="0" smtClean="0">
                  <a:solidFill>
                    <a:schemeClr val="lt1"/>
                  </a:solidFill>
                  <a:latin typeface="Oswald"/>
                  <a:ea typeface="Oswald"/>
                  <a:cs typeface="Oswald"/>
                  <a:sym typeface="Oswald"/>
                </a:rPr>
                <a:t> </a:t>
              </a:r>
              <a:endParaRPr lang="en-US" dirty="0"/>
            </a:p>
          </p:txBody>
        </p:sp>
      </p:grpSp>
      <p:sp>
        <p:nvSpPr>
          <p:cNvPr id="347" name="Google Shape;347;p16"/>
          <p:cNvSpPr txBox="1"/>
          <p:nvPr/>
        </p:nvSpPr>
        <p:spPr>
          <a:xfrm>
            <a:off x="143021" y="28504"/>
            <a:ext cx="3454944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200" b="1" dirty="0">
                <a:solidFill>
                  <a:srgbClr val="1F3864"/>
                </a:solidFill>
                <a:latin typeface="Oswald"/>
                <a:ea typeface="Oswald"/>
                <a:cs typeface="Oswald"/>
                <a:sym typeface="Oswald"/>
              </a:rPr>
              <a:t>ECCE 2025</a:t>
            </a:r>
            <a:endParaRPr lang="en-US" sz="1200" dirty="0"/>
          </a:p>
          <a:p>
            <a:pPr lvl="0"/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4th International Conference on Electrical, Computer and Communication Engineering</a:t>
            </a:r>
          </a:p>
          <a:p>
            <a:pPr lvl="0"/>
            <a:endParaRPr lang="en-US" sz="1200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15360FCB-71BE-4D21-71E8-5DBF5480CA48}"/>
              </a:ext>
            </a:extLst>
          </p:cNvPr>
          <p:cNvSpPr txBox="1"/>
          <p:nvPr/>
        </p:nvSpPr>
        <p:spPr>
          <a:xfrm>
            <a:off x="68503" y="793833"/>
            <a:ext cx="12048978" cy="41395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en-US" sz="1700" dirty="0" smtClean="0"/>
              <a:t>[</a:t>
            </a:r>
            <a:r>
              <a:rPr lang="en-US" sz="1700" dirty="0"/>
              <a:t>8] S. F. </a:t>
            </a:r>
            <a:r>
              <a:rPr lang="en-US" sz="1700" dirty="0" err="1"/>
              <a:t>Jainal</a:t>
            </a:r>
            <a:r>
              <a:rPr lang="en-US" sz="1700" dirty="0"/>
              <a:t>, A. </a:t>
            </a:r>
            <a:r>
              <a:rPr lang="en-US" sz="1700" dirty="0" err="1"/>
              <a:t>Hamzah</a:t>
            </a:r>
            <a:r>
              <a:rPr lang="en-US" sz="1700" dirty="0"/>
              <a:t>, N. Mohamed, and S. M. Sam, “UWB </a:t>
            </a:r>
            <a:r>
              <a:rPr lang="en-US" sz="1700" dirty="0" err="1"/>
              <a:t>Pla</a:t>
            </a:r>
            <a:r>
              <a:rPr lang="en-US" sz="1700" dirty="0"/>
              <a:t> </a:t>
            </a:r>
            <a:r>
              <a:rPr lang="en-US" sz="1700" dirty="0" err="1"/>
              <a:t>nar</a:t>
            </a:r>
            <a:r>
              <a:rPr lang="en-US" sz="1700" dirty="0"/>
              <a:t> Antenna with Dual Band Notch Characteristics for WLAN and WIMAX,” in 2018 2nd International Conference on Telematics and Future Generation Networks (TAFGEN). IEEE, 2018, pp. 37–42</a:t>
            </a:r>
            <a:r>
              <a:rPr lang="en-US" sz="1700" dirty="0" smtClean="0"/>
              <a:t>.</a:t>
            </a:r>
          </a:p>
          <a:p>
            <a:pPr algn="just">
              <a:spcAft>
                <a:spcPts val="800"/>
              </a:spcAft>
            </a:pPr>
            <a:r>
              <a:rPr lang="en-US" sz="1700" dirty="0"/>
              <a:t>[9] Z. Zhou, H. Zhang, L. Wang, and D. Li, “A Novel Compact UWB Antenna with Dual Independent Tunable Band-Notches,” in 2018 In </a:t>
            </a:r>
            <a:r>
              <a:rPr lang="en-US" sz="1700" dirty="0" err="1"/>
              <a:t>ternational</a:t>
            </a:r>
            <a:r>
              <a:rPr lang="en-US" sz="1700" dirty="0"/>
              <a:t> Conference on Microwave and Millimeter Wave Technology (ICMMT). IEEE, 2018, pp. 1–3</a:t>
            </a:r>
            <a:r>
              <a:rPr lang="en-US" sz="1700" dirty="0" smtClean="0"/>
              <a:t>.</a:t>
            </a:r>
          </a:p>
          <a:p>
            <a:pPr algn="just">
              <a:spcAft>
                <a:spcPts val="800"/>
              </a:spcAft>
            </a:pPr>
            <a:r>
              <a:rPr lang="en-US" sz="1700" dirty="0"/>
              <a:t>[10] W.-S. Chen, B.-Y. Lee, and P.-Y. Chang, “A compact </a:t>
            </a:r>
            <a:r>
              <a:rPr lang="en-US" sz="1700" dirty="0" err="1"/>
              <a:t>microstrip</a:t>
            </a:r>
            <a:r>
              <a:rPr lang="en-US" sz="1700" dirty="0"/>
              <a:t>-line-fed slot antenna with dual-band notched for </a:t>
            </a:r>
            <a:r>
              <a:rPr lang="en-US" sz="1700" dirty="0" err="1"/>
              <a:t>WiMAX</a:t>
            </a:r>
            <a:r>
              <a:rPr lang="en-US" sz="1700" dirty="0"/>
              <a:t> operation,” Progress In Electromagnetics Research C, vol. 16, pp. 13–23, 2010</a:t>
            </a:r>
            <a:r>
              <a:rPr lang="en-US" sz="1700" dirty="0" smtClean="0"/>
              <a:t>.</a:t>
            </a:r>
          </a:p>
          <a:p>
            <a:pPr algn="just">
              <a:spcAft>
                <a:spcPts val="800"/>
              </a:spcAft>
            </a:pPr>
            <a:r>
              <a:rPr lang="en-US" sz="1700" dirty="0"/>
              <a:t>[11] M. </a:t>
            </a:r>
            <a:r>
              <a:rPr lang="en-US" sz="1700" dirty="0" err="1"/>
              <a:t>Nejatijahromi</a:t>
            </a:r>
            <a:r>
              <a:rPr lang="en-US" sz="1700" dirty="0"/>
              <a:t>, M. </a:t>
            </a:r>
            <a:r>
              <a:rPr lang="en-US" sz="1700" dirty="0" err="1"/>
              <a:t>Rahman</a:t>
            </a:r>
            <a:r>
              <a:rPr lang="en-US" sz="1700" dirty="0"/>
              <a:t>, and M. </a:t>
            </a:r>
            <a:r>
              <a:rPr lang="en-US" sz="1700" dirty="0" err="1"/>
              <a:t>Naghshvarianjahromi</a:t>
            </a:r>
            <a:r>
              <a:rPr lang="en-US" sz="1700" dirty="0"/>
              <a:t>, “</a:t>
            </a:r>
            <a:r>
              <a:rPr lang="en-US" sz="1700" dirty="0" err="1"/>
              <a:t>Contin</a:t>
            </a:r>
            <a:r>
              <a:rPr lang="en-US" sz="1700" dirty="0"/>
              <a:t> </a:t>
            </a:r>
            <a:r>
              <a:rPr lang="en-US" sz="1700" dirty="0" err="1"/>
              <a:t>uously</a:t>
            </a:r>
            <a:r>
              <a:rPr lang="en-US" sz="1700" dirty="0"/>
              <a:t> tunable </a:t>
            </a:r>
            <a:r>
              <a:rPr lang="en-US" sz="1700" dirty="0" err="1"/>
              <a:t>WiMAX</a:t>
            </a:r>
            <a:r>
              <a:rPr lang="en-US" sz="1700" dirty="0"/>
              <a:t> band-notched UWB antenna with fixed WLAN notched band,” Progress In Electromagnetics Research Letters, vol. 75, pp. 97–103, 2018.</a:t>
            </a:r>
            <a:endParaRPr lang="en-US" sz="1700" kern="100" dirty="0">
              <a:highlight>
                <a:srgbClr val="FFFFFF"/>
              </a:highlight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r>
              <a:rPr lang="en-US" sz="1800" dirty="0" smtClean="0"/>
              <a:t>[12] </a:t>
            </a:r>
            <a:r>
              <a:rPr lang="en-US" sz="1800" dirty="0"/>
              <a:t>M. B. </a:t>
            </a:r>
            <a:r>
              <a:rPr lang="en-US" sz="1800" dirty="0" err="1"/>
              <a:t>Hossain</a:t>
            </a:r>
            <a:r>
              <a:rPr lang="en-US" sz="1800" dirty="0"/>
              <a:t>, M. S. </a:t>
            </a:r>
            <a:r>
              <a:rPr lang="en-US" sz="1800" dirty="0" err="1"/>
              <a:t>Hossain</a:t>
            </a:r>
            <a:r>
              <a:rPr lang="en-US" sz="1800" dirty="0"/>
              <a:t>, M. M. </a:t>
            </a:r>
            <a:r>
              <a:rPr lang="en-US" sz="1800" dirty="0" err="1"/>
              <a:t>Hossain</a:t>
            </a:r>
            <a:r>
              <a:rPr lang="en-US" sz="1800" dirty="0"/>
              <a:t>, and M. D. </a:t>
            </a:r>
            <a:r>
              <a:rPr lang="en-US" sz="1800" dirty="0" err="1"/>
              <a:t>Haque</a:t>
            </a:r>
            <a:r>
              <a:rPr lang="en-US" sz="1800" dirty="0"/>
              <a:t>, “Optimization of the feeding point location of rectangular </a:t>
            </a:r>
            <a:r>
              <a:rPr lang="en-US" sz="1800" dirty="0" err="1"/>
              <a:t>microstrip</a:t>
            </a:r>
            <a:r>
              <a:rPr lang="en-US" sz="1800" dirty="0"/>
              <a:t> patch antenna,” Adv. Sci. Technol. Eng. </a:t>
            </a:r>
            <a:r>
              <a:rPr lang="en-US" sz="1800" dirty="0" err="1"/>
              <a:t>Syst</a:t>
            </a:r>
            <a:r>
              <a:rPr lang="en-US" sz="1800" dirty="0"/>
              <a:t>, vol. 5, no. 1, pp. 382–384, 2020.</a:t>
            </a:r>
            <a:endParaRPr lang="en-US" sz="1700" kern="100" dirty="0" smtClean="0">
              <a:highlight>
                <a:srgbClr val="FFFFFF"/>
              </a:highlight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endParaRPr lang="en-US" sz="1700" dirty="0" smtClean="0"/>
          </a:p>
          <a:p>
            <a:pPr algn="just">
              <a:spcAft>
                <a:spcPts val="800"/>
              </a:spcAft>
            </a:pPr>
            <a:endParaRPr lang="en-US" sz="1700" kern="100" dirty="0">
              <a:solidFill>
                <a:srgbClr val="000000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71460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0628" y="-27993"/>
            <a:ext cx="1220262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17"/>
          <p:cNvSpPr/>
          <p:nvPr/>
        </p:nvSpPr>
        <p:spPr>
          <a:xfrm>
            <a:off x="0" y="20464"/>
            <a:ext cx="12192000" cy="7913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17"/>
          <p:cNvSpPr/>
          <p:nvPr/>
        </p:nvSpPr>
        <p:spPr>
          <a:xfrm>
            <a:off x="1" y="6445187"/>
            <a:ext cx="12192000" cy="479395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17"/>
          <p:cNvSpPr txBox="1"/>
          <p:nvPr/>
        </p:nvSpPr>
        <p:spPr>
          <a:xfrm>
            <a:off x="11396662" y="6510273"/>
            <a:ext cx="5332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smtClean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18</a:t>
            </a:r>
            <a:endParaRPr sz="2000" dirty="0"/>
          </a:p>
        </p:txBody>
      </p:sp>
      <p:cxnSp>
        <p:nvCxnSpPr>
          <p:cNvPr id="357" name="Google Shape;357;p17"/>
          <p:cNvCxnSpPr/>
          <p:nvPr/>
        </p:nvCxnSpPr>
        <p:spPr>
          <a:xfrm>
            <a:off x="-10628" y="797945"/>
            <a:ext cx="1220724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971B68F6-E9A1-B0BC-34B0-501308FD3783}"/>
              </a:ext>
            </a:extLst>
          </p:cNvPr>
          <p:cNvGrpSpPr/>
          <p:nvPr/>
        </p:nvGrpSpPr>
        <p:grpSpPr>
          <a:xfrm>
            <a:off x="578048" y="6520432"/>
            <a:ext cx="4073848" cy="330798"/>
            <a:chOff x="578048" y="6520432"/>
            <a:chExt cx="4073848" cy="330798"/>
          </a:xfrm>
        </p:grpSpPr>
        <p:pic>
          <p:nvPicPr>
            <p:cNvPr id="355" name="Google Shape;355;p17" descr="Earth globe Asia and Australia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78048" y="6520432"/>
              <a:ext cx="330798" cy="3307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8" name="Google Shape;358;p17"/>
            <p:cNvSpPr txBox="1"/>
            <p:nvPr/>
          </p:nvSpPr>
          <p:spPr>
            <a:xfrm>
              <a:off x="908846" y="6531943"/>
              <a:ext cx="374305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dirty="0" smtClean="0">
                  <a:solidFill>
                    <a:schemeClr val="lt1"/>
                  </a:solidFill>
                  <a:latin typeface="Oswald"/>
                  <a:ea typeface="Oswald"/>
                  <a:cs typeface="Oswald"/>
                  <a:sym typeface="Oswald"/>
                </a:rPr>
                <a:t> </a:t>
              </a:r>
              <a:endParaRPr lang="en-US" dirty="0"/>
            </a:p>
          </p:txBody>
        </p:sp>
      </p:grpSp>
      <p:sp>
        <p:nvSpPr>
          <p:cNvPr id="359" name="Google Shape;359;p17"/>
          <p:cNvSpPr txBox="1"/>
          <p:nvPr/>
        </p:nvSpPr>
        <p:spPr>
          <a:xfrm>
            <a:off x="143021" y="28504"/>
            <a:ext cx="3638866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200" b="1" dirty="0">
                <a:solidFill>
                  <a:srgbClr val="1F3864"/>
                </a:solidFill>
                <a:latin typeface="Oswald"/>
                <a:ea typeface="Oswald"/>
                <a:cs typeface="Oswald"/>
                <a:sym typeface="Oswald"/>
              </a:rPr>
              <a:t>ECCE 2025</a:t>
            </a:r>
            <a:endParaRPr lang="en-US" sz="1200" dirty="0"/>
          </a:p>
          <a:p>
            <a:pPr lvl="0"/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4th International Conference on Electrical, Computer and Communication Engineering</a:t>
            </a:r>
          </a:p>
          <a:p>
            <a:pPr lvl="0"/>
            <a:endParaRPr lang="en-US" sz="1200" dirty="0"/>
          </a:p>
        </p:txBody>
      </p:sp>
      <p:sp>
        <p:nvSpPr>
          <p:cNvPr id="360" name="Google Shape;360;p17"/>
          <p:cNvSpPr txBox="1"/>
          <p:nvPr/>
        </p:nvSpPr>
        <p:spPr>
          <a:xfrm>
            <a:off x="3511736" y="2547010"/>
            <a:ext cx="5157900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Times New Roman"/>
              <a:buNone/>
            </a:pPr>
            <a:r>
              <a:rPr lang="en-US" sz="9600" dirty="0">
                <a:solidFill>
                  <a:schemeClr val="dk1"/>
                </a:solidFill>
                <a:latin typeface="Angsana New" panose="02020503050405090304" pitchFamily="18" charset="-34"/>
                <a:ea typeface="Times New Roman"/>
                <a:cs typeface="Angsana New" panose="02020503050405090304" pitchFamily="18" charset="-34"/>
                <a:sym typeface="Times New Roman"/>
              </a:rPr>
              <a:t>Thanks to all</a:t>
            </a:r>
            <a:endParaRPr sz="9600" dirty="0">
              <a:solidFill>
                <a:schemeClr val="dk1"/>
              </a:solidFill>
              <a:latin typeface="Angsana New" panose="02020503050405090304" pitchFamily="18" charset="-34"/>
              <a:ea typeface="Calibri"/>
              <a:cs typeface="Angsana New" panose="02020503050405090304" pitchFamily="18" charset="-34"/>
              <a:sym typeface="Calibri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/>
          <p:nvPr/>
        </p:nvSpPr>
        <p:spPr>
          <a:xfrm>
            <a:off x="0" y="0"/>
            <a:ext cx="12192000" cy="7913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"/>
          <p:cNvSpPr txBox="1"/>
          <p:nvPr/>
        </p:nvSpPr>
        <p:spPr>
          <a:xfrm>
            <a:off x="441428" y="1025160"/>
            <a:ext cx="5965169" cy="4616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71500" marR="0" lvl="0" indent="-571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❖"/>
            </a:pPr>
            <a:r>
              <a:rPr lang="en-US" sz="2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dirty="0"/>
          </a:p>
          <a:p>
            <a:pPr marL="571500" marR="0" lvl="0" indent="-571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❖"/>
            </a:pPr>
            <a:r>
              <a:rPr lang="en-US" sz="2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Objectives</a:t>
            </a:r>
            <a:endParaRPr dirty="0"/>
          </a:p>
          <a:p>
            <a:pPr marL="571500" marR="0" lvl="0" indent="-571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❖"/>
            </a:pPr>
            <a:r>
              <a:rPr lang="en-US" sz="2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Simulation Tool</a:t>
            </a:r>
            <a:endParaRPr dirty="0"/>
          </a:p>
          <a:p>
            <a:pPr marL="571500" lvl="0" indent="-571500">
              <a:lnSpc>
                <a:spcPct val="150000"/>
              </a:lnSpc>
              <a:buClr>
                <a:schemeClr val="dk1"/>
              </a:buClr>
              <a:buSzPts val="2800"/>
              <a:buFont typeface="Noto Sans Symbols"/>
              <a:buChar char="❖"/>
            </a:pPr>
            <a:r>
              <a:rPr lang="en-US" sz="2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Notch Filter Design Procedure</a:t>
            </a:r>
          </a:p>
          <a:p>
            <a:pPr marL="571500" lvl="0" indent="-571500">
              <a:lnSpc>
                <a:spcPct val="150000"/>
              </a:lnSpc>
              <a:buClr>
                <a:schemeClr val="dk1"/>
              </a:buClr>
              <a:buSzPts val="2800"/>
              <a:buFont typeface="Noto Sans Symbols"/>
              <a:buChar char="❖"/>
            </a:pPr>
            <a:r>
              <a:rPr lang="en-US" sz="2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 and </a:t>
            </a:r>
            <a:r>
              <a:rPr lang="en-US" sz="2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Discussion</a:t>
            </a:r>
            <a:endParaRPr dirty="0"/>
          </a:p>
          <a:p>
            <a:pPr marL="571500" marR="0" lvl="0" indent="-571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❖"/>
            </a:pPr>
            <a:r>
              <a:rPr lang="en-US" sz="2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 With Future Work</a:t>
            </a:r>
            <a:endParaRPr dirty="0"/>
          </a:p>
          <a:p>
            <a:pPr marL="571500" marR="0" lvl="0" indent="-571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❖"/>
            </a:pPr>
            <a:r>
              <a:rPr lang="en-US" sz="2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 dirty="0"/>
          </a:p>
        </p:txBody>
      </p:sp>
      <p:cxnSp>
        <p:nvCxnSpPr>
          <p:cNvPr id="105" name="Google Shape;105;p2"/>
          <p:cNvCxnSpPr/>
          <p:nvPr/>
        </p:nvCxnSpPr>
        <p:spPr>
          <a:xfrm>
            <a:off x="-10628" y="797945"/>
            <a:ext cx="1220724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6" name="Google Shape;106;p2"/>
          <p:cNvSpPr txBox="1"/>
          <p:nvPr/>
        </p:nvSpPr>
        <p:spPr>
          <a:xfrm>
            <a:off x="4877482" y="0"/>
            <a:ext cx="2437035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Outlines</a:t>
            </a:r>
            <a:endParaRPr/>
          </a:p>
        </p:txBody>
      </p:sp>
      <p:sp>
        <p:nvSpPr>
          <p:cNvPr id="111" name="Google Shape;111;p2"/>
          <p:cNvSpPr txBox="1"/>
          <p:nvPr/>
        </p:nvSpPr>
        <p:spPr>
          <a:xfrm>
            <a:off x="11386723" y="6510273"/>
            <a:ext cx="53325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2</a:t>
            </a:r>
            <a:endParaRPr/>
          </a:p>
        </p:txBody>
      </p:sp>
      <p:sp>
        <p:nvSpPr>
          <p:cNvPr id="112" name="Google Shape;112;p2"/>
          <p:cNvSpPr txBox="1"/>
          <p:nvPr/>
        </p:nvSpPr>
        <p:spPr>
          <a:xfrm>
            <a:off x="143021" y="28504"/>
            <a:ext cx="3638866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smtClean="0">
                <a:solidFill>
                  <a:srgbClr val="1F3864"/>
                </a:solidFill>
                <a:latin typeface="Oswald"/>
                <a:ea typeface="Oswald"/>
                <a:cs typeface="Oswald"/>
                <a:sym typeface="Oswald"/>
              </a:rPr>
              <a:t>ECCE 2025</a:t>
            </a:r>
            <a:endParaRPr lang="en-US" sz="2000" dirty="0"/>
          </a:p>
          <a:p>
            <a:pPr lvl="0"/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4th International Conference on Electrical, Computer and Communication Engineering</a:t>
            </a:r>
          </a:p>
        </p:txBody>
      </p:sp>
      <p:sp>
        <p:nvSpPr>
          <p:cNvPr id="2" name="Google Shape;108;p2">
            <a:extLst>
              <a:ext uri="{FF2B5EF4-FFF2-40B4-BE49-F238E27FC236}">
                <a16:creationId xmlns="" xmlns:a16="http://schemas.microsoft.com/office/drawing/2014/main" id="{A51A09B8-2844-1796-B4D8-702F5D0BD236}"/>
              </a:ext>
            </a:extLst>
          </p:cNvPr>
          <p:cNvSpPr/>
          <p:nvPr/>
        </p:nvSpPr>
        <p:spPr>
          <a:xfrm>
            <a:off x="1" y="6378605"/>
            <a:ext cx="12192000" cy="479395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                                                                                                                                                                                </a:t>
            </a:r>
            <a:r>
              <a:rPr lang="en-US" sz="2000" dirty="0">
                <a:solidFill>
                  <a:schemeClr val="lt1"/>
                </a:solidFill>
                <a:latin typeface="Oswald" panose="020B0604020202020204" charset="0"/>
                <a:ea typeface="Calibri"/>
                <a:cs typeface="Calibri"/>
                <a:sym typeface="Calibri"/>
              </a:rPr>
              <a:t>2</a:t>
            </a:r>
            <a:endParaRPr sz="2000" dirty="0">
              <a:solidFill>
                <a:schemeClr val="lt1"/>
              </a:solidFill>
              <a:latin typeface="Oswald" panose="020B0604020202020204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="" xmlns:a16="http://schemas.microsoft.com/office/drawing/2014/main" id="{B66EA898-BD89-0CEA-F330-832C29EB938B}"/>
              </a:ext>
            </a:extLst>
          </p:cNvPr>
          <p:cNvGrpSpPr/>
          <p:nvPr/>
        </p:nvGrpSpPr>
        <p:grpSpPr>
          <a:xfrm>
            <a:off x="578048" y="6459157"/>
            <a:ext cx="4073848" cy="330798"/>
            <a:chOff x="578048" y="6440303"/>
            <a:chExt cx="4073848" cy="330798"/>
          </a:xfrm>
        </p:grpSpPr>
        <p:pic>
          <p:nvPicPr>
            <p:cNvPr id="3" name="Google Shape;110;p2" descr="Earth globe Asia and Australia">
              <a:extLst>
                <a:ext uri="{FF2B5EF4-FFF2-40B4-BE49-F238E27FC236}">
                  <a16:creationId xmlns="" xmlns:a16="http://schemas.microsoft.com/office/drawing/2014/main" id="{D72A1FC3-5D91-5921-4087-82F20967DE3E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78048" y="6440303"/>
              <a:ext cx="330798" cy="3307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" name="Google Shape;113;p2">
              <a:extLst>
                <a:ext uri="{FF2B5EF4-FFF2-40B4-BE49-F238E27FC236}">
                  <a16:creationId xmlns="" xmlns:a16="http://schemas.microsoft.com/office/drawing/2014/main" id="{F099A4F6-D618-BEDF-04C7-D4C44DA0DD41}"/>
                </a:ext>
              </a:extLst>
            </p:cNvPr>
            <p:cNvSpPr txBox="1"/>
            <p:nvPr/>
          </p:nvSpPr>
          <p:spPr>
            <a:xfrm>
              <a:off x="908846" y="6451814"/>
              <a:ext cx="374305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dirty="0"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"/>
          <p:cNvSpPr/>
          <p:nvPr/>
        </p:nvSpPr>
        <p:spPr>
          <a:xfrm>
            <a:off x="0" y="20464"/>
            <a:ext cx="12192000" cy="7913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4"/>
          <p:cNvSpPr txBox="1"/>
          <p:nvPr/>
        </p:nvSpPr>
        <p:spPr>
          <a:xfrm>
            <a:off x="143021" y="785003"/>
            <a:ext cx="11944204" cy="5447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 algn="just">
              <a:lnSpc>
                <a:spcPct val="150000"/>
              </a:lnSpc>
              <a:buClr>
                <a:schemeClr val="dk1"/>
              </a:buClr>
              <a:buSzPts val="2800"/>
              <a:buFont typeface="Noto Sans Symbols"/>
              <a:buChar char="❖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2400" b="1" i="0" u="none" strike="noStrike" cap="none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Antenna</a:t>
            </a:r>
            <a:endParaRPr lang="en-US" sz="2400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R="0" lvl="7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2400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- 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Front-end component of wireless communication </a:t>
            </a:r>
            <a:r>
              <a:rPr lang="en-US" sz="2400" b="0" i="0" u="none" strike="noStrike" cap="none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system</a:t>
            </a:r>
            <a:endParaRPr lang="en-US"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</a:endParaRPr>
          </a:p>
          <a:p>
            <a:pPr lvl="7" algn="just">
              <a:buClr>
                <a:schemeClr val="dk1"/>
              </a:buClr>
              <a:buSzPts val="2800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2400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- 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Radiates or </a:t>
            </a:r>
            <a:r>
              <a:rPr lang="en-US" sz="2400" b="0" i="0" u="none" strike="noStrike" cap="none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receives</a:t>
            </a:r>
            <a:r>
              <a:rPr lang="en-US" sz="2400" dirty="0"/>
              <a:t>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electromagnetic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interference</a:t>
            </a:r>
            <a:r>
              <a:rPr lang="en-US" sz="2400" b="0" i="0" u="none" strike="noStrike" cap="none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2400" b="0" i="0" u="none" strike="noStrike" cap="none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waves</a:t>
            </a:r>
            <a:endParaRPr sz="24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285750" lvl="7" indent="-285750" algn="just">
              <a:lnSpc>
                <a:spcPct val="150000"/>
              </a:lnSpc>
              <a:buClr>
                <a:schemeClr val="dk1"/>
              </a:buClr>
              <a:buSzPts val="2800"/>
              <a:buFont typeface="Noto Sans Symbols"/>
              <a:buChar char="❖"/>
            </a:pPr>
            <a:r>
              <a:rPr lang="en-US" sz="24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Ultra-wideband (UWB)</a:t>
            </a:r>
          </a:p>
          <a:p>
            <a:pPr lvl="7" algn="just">
              <a:buClr>
                <a:schemeClr val="dk1"/>
              </a:buClr>
              <a:buSzPts val="2800"/>
            </a:pPr>
            <a:r>
              <a:rPr lang="en-US" sz="24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</a:t>
            </a:r>
            <a:r>
              <a:rPr lang="en-US" sz="2400" b="1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- </a:t>
            </a: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High speed technology</a:t>
            </a:r>
          </a:p>
          <a:p>
            <a:pPr lvl="7" algn="just">
              <a:buClr>
                <a:schemeClr val="dk1"/>
              </a:buClr>
              <a:buSzPts val="2800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</a:t>
            </a:r>
            <a:r>
              <a:rPr lang="en-US" sz="2400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- Low </a:t>
            </a: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power consumption </a:t>
            </a:r>
            <a:endParaRPr lang="en-US" sz="2400" dirty="0" smtClean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lvl="7" algn="just">
              <a:buClr>
                <a:schemeClr val="dk1"/>
              </a:buClr>
              <a:buSzPts val="2800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2400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- </a:t>
            </a: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Frequency spectrum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2.97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GHz to 10.76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GHz</a:t>
            </a:r>
            <a:endParaRPr lang="en-US" sz="2400" dirty="0" smtClean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285750" lvl="7" indent="-285750" algn="just">
              <a:lnSpc>
                <a:spcPct val="150000"/>
              </a:lnSpc>
              <a:buClr>
                <a:schemeClr val="dk1"/>
              </a:buClr>
              <a:buSzPts val="2800"/>
              <a:buFont typeface="Noto Sans Symbols"/>
              <a:buChar char="❖"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Applications of UWB </a:t>
            </a:r>
            <a:endParaRPr lang="en-US" sz="2400" b="1" dirty="0" smtClean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lvl="7" algn="just">
              <a:buClr>
                <a:schemeClr val="dk1"/>
              </a:buClr>
              <a:buSzPts val="2800"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-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Biomedical applications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1600"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Personal area networks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1600"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Imaging technology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1600"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Precision location &amp; tracking </a:t>
            </a: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applications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1600">
              <a:defRPr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   </a:t>
            </a:r>
            <a:r>
              <a:rPr lang="en-US" sz="2400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- </a:t>
            </a:r>
            <a:r>
              <a:rPr lang="en-US" sz="2400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Automatic target recognition applications</a:t>
            </a:r>
            <a:endParaRPr lang="en-GB" sz="2400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</a:endParaRPr>
          </a:p>
        </p:txBody>
      </p:sp>
      <p:sp>
        <p:nvSpPr>
          <p:cNvPr id="136" name="Google Shape;136;p4"/>
          <p:cNvSpPr txBox="1"/>
          <p:nvPr/>
        </p:nvSpPr>
        <p:spPr>
          <a:xfrm>
            <a:off x="2750776" y="-42225"/>
            <a:ext cx="8033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 </a:t>
            </a:r>
            <a:endParaRPr dirty="0"/>
          </a:p>
        </p:txBody>
      </p:sp>
      <p:sp>
        <p:nvSpPr>
          <p:cNvPr id="139" name="Google Shape;139;p4"/>
          <p:cNvSpPr txBox="1"/>
          <p:nvPr/>
        </p:nvSpPr>
        <p:spPr>
          <a:xfrm>
            <a:off x="11386723" y="6510273"/>
            <a:ext cx="53325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4</a:t>
            </a:r>
            <a:endParaRPr/>
          </a:p>
        </p:txBody>
      </p:sp>
      <p:cxnSp>
        <p:nvCxnSpPr>
          <p:cNvPr id="140" name="Google Shape;140;p4"/>
          <p:cNvCxnSpPr/>
          <p:nvPr/>
        </p:nvCxnSpPr>
        <p:spPr>
          <a:xfrm>
            <a:off x="-10628" y="797945"/>
            <a:ext cx="1220724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2" name="Google Shape;142;p4"/>
          <p:cNvSpPr txBox="1"/>
          <p:nvPr/>
        </p:nvSpPr>
        <p:spPr>
          <a:xfrm>
            <a:off x="143021" y="28504"/>
            <a:ext cx="3638866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200" b="1" dirty="0">
                <a:solidFill>
                  <a:srgbClr val="1F3864"/>
                </a:solidFill>
                <a:latin typeface="Oswald"/>
                <a:ea typeface="Oswald"/>
                <a:cs typeface="Oswald"/>
                <a:sym typeface="Oswald"/>
              </a:rPr>
              <a:t>ECCE 2025</a:t>
            </a:r>
            <a:endParaRPr lang="en-US" sz="1200" dirty="0"/>
          </a:p>
          <a:p>
            <a:pPr lvl="0"/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4th International Conference on Electrical, Computer and Communication Engineering</a:t>
            </a:r>
          </a:p>
        </p:txBody>
      </p:sp>
      <p:sp>
        <p:nvSpPr>
          <p:cNvPr id="2" name="Google Shape;108;p2">
            <a:extLst>
              <a:ext uri="{FF2B5EF4-FFF2-40B4-BE49-F238E27FC236}">
                <a16:creationId xmlns="" xmlns:a16="http://schemas.microsoft.com/office/drawing/2014/main" id="{79B9BE14-E026-CF75-908B-31D2A4889D98}"/>
              </a:ext>
            </a:extLst>
          </p:cNvPr>
          <p:cNvSpPr/>
          <p:nvPr/>
        </p:nvSpPr>
        <p:spPr>
          <a:xfrm>
            <a:off x="1" y="6378605"/>
            <a:ext cx="12192000" cy="479395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                                                                                                                                                                       </a:t>
            </a:r>
            <a:r>
              <a:rPr lang="en-US" sz="2000" dirty="0">
                <a:solidFill>
                  <a:schemeClr val="lt1"/>
                </a:solidFill>
                <a:latin typeface="Oswald" panose="020B0604020202020204" charset="0"/>
                <a:ea typeface="Calibri"/>
                <a:cs typeface="Calibri"/>
                <a:sym typeface="Calibri"/>
              </a:rPr>
              <a:t>3</a:t>
            </a:r>
            <a:endParaRPr sz="2000" dirty="0">
              <a:solidFill>
                <a:schemeClr val="lt1"/>
              </a:solidFill>
              <a:latin typeface="Oswald" panose="020B0604020202020204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6463DEBA-233D-9152-58EF-C373E238E453}"/>
              </a:ext>
            </a:extLst>
          </p:cNvPr>
          <p:cNvGrpSpPr/>
          <p:nvPr/>
        </p:nvGrpSpPr>
        <p:grpSpPr>
          <a:xfrm>
            <a:off x="578048" y="6459157"/>
            <a:ext cx="4073848" cy="330798"/>
            <a:chOff x="578048" y="6459157"/>
            <a:chExt cx="4073848" cy="330798"/>
          </a:xfrm>
        </p:grpSpPr>
        <p:pic>
          <p:nvPicPr>
            <p:cNvPr id="5" name="Google Shape;152;p5" descr="Earth globe Asia and Australia">
              <a:extLst>
                <a:ext uri="{FF2B5EF4-FFF2-40B4-BE49-F238E27FC236}">
                  <a16:creationId xmlns="" xmlns:a16="http://schemas.microsoft.com/office/drawing/2014/main" id="{CF726640-A33B-F4DB-528B-2AF7B3393AB7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78048" y="6459157"/>
              <a:ext cx="330798" cy="3307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" name="Google Shape;155;p5">
              <a:extLst>
                <a:ext uri="{FF2B5EF4-FFF2-40B4-BE49-F238E27FC236}">
                  <a16:creationId xmlns="" xmlns:a16="http://schemas.microsoft.com/office/drawing/2014/main" id="{D73DBD6C-3B7B-8B16-D33E-79A7B0A030D6}"/>
                </a:ext>
              </a:extLst>
            </p:cNvPr>
            <p:cNvSpPr txBox="1"/>
            <p:nvPr/>
          </p:nvSpPr>
          <p:spPr>
            <a:xfrm>
              <a:off x="908846" y="6470668"/>
              <a:ext cx="374305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dirty="0"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5"/>
          <p:cNvSpPr/>
          <p:nvPr/>
        </p:nvSpPr>
        <p:spPr>
          <a:xfrm>
            <a:off x="0" y="20464"/>
            <a:ext cx="12192000" cy="7913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5"/>
          <p:cNvSpPr txBox="1"/>
          <p:nvPr/>
        </p:nvSpPr>
        <p:spPr>
          <a:xfrm>
            <a:off x="143021" y="1366533"/>
            <a:ext cx="10520700" cy="1692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indent="-342900" eaLnBrk="1" hangingPunct="1">
              <a:spcBef>
                <a:spcPct val="0"/>
              </a:spcBef>
              <a:buClrTx/>
              <a:buFont typeface="Wingdings" panose="05000000000000000000" pitchFamily="2" charset="2"/>
              <a:buChar char="v"/>
              <a:defRPr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Overlapping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Bands with UWB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Spectrum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buClrTx/>
              <a:defRPr/>
            </a:pPr>
            <a:r>
              <a:rPr lang="en-US" sz="2000" dirty="0">
                <a:latin typeface="Times New Roman" pitchFamily="18" charset="0"/>
                <a:cs typeface="Times New Roman" panose="02020603050405020304" pitchFamily="18" charset="0"/>
              </a:rPr>
              <a:t>   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WLAN (5.15-5.825 GHz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eaLnBrk="1" hangingPunct="1">
              <a:spcBef>
                <a:spcPct val="0"/>
              </a:spcBef>
              <a:buClrTx/>
              <a:defRPr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-  N79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(4.57-5.05 GHz)</a:t>
            </a:r>
          </a:p>
          <a:p>
            <a:pPr eaLnBrk="1" hangingPunct="1">
              <a:spcBef>
                <a:spcPct val="0"/>
              </a:spcBef>
              <a:buClrTx/>
              <a:defRPr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- 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WiMAX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/N78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(3.3–3.7 GHz) </a:t>
            </a:r>
          </a:p>
          <a:p>
            <a:pPr eaLnBrk="1" hangingPunct="1">
              <a:spcBef>
                <a:spcPct val="0"/>
              </a:spcBef>
              <a:buClrTx/>
              <a:defRPr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X-band (7.9-8.4 GHz), etc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50" name="Google Shape;150;p5"/>
          <p:cNvSpPr txBox="1"/>
          <p:nvPr/>
        </p:nvSpPr>
        <p:spPr>
          <a:xfrm>
            <a:off x="2633810" y="-3905"/>
            <a:ext cx="6690463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 (Cont.)</a:t>
            </a:r>
            <a:endParaRPr lang="en-US" sz="3600" dirty="0"/>
          </a:p>
        </p:txBody>
      </p:sp>
      <p:sp>
        <p:nvSpPr>
          <p:cNvPr id="151" name="Google Shape;151;p5"/>
          <p:cNvSpPr/>
          <p:nvPr/>
        </p:nvSpPr>
        <p:spPr>
          <a:xfrm>
            <a:off x="1" y="6445187"/>
            <a:ext cx="12192000" cy="479395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5"/>
          <p:cNvSpPr txBox="1"/>
          <p:nvPr/>
        </p:nvSpPr>
        <p:spPr>
          <a:xfrm>
            <a:off x="11386723" y="6510273"/>
            <a:ext cx="5332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Oswald"/>
                <a:sym typeface="Oswald"/>
              </a:rPr>
              <a:t>4</a:t>
            </a:r>
            <a:endParaRPr sz="2000" dirty="0"/>
          </a:p>
        </p:txBody>
      </p:sp>
      <p:cxnSp>
        <p:nvCxnSpPr>
          <p:cNvPr id="154" name="Google Shape;154;p5"/>
          <p:cNvCxnSpPr/>
          <p:nvPr/>
        </p:nvCxnSpPr>
        <p:spPr>
          <a:xfrm>
            <a:off x="-10628" y="797945"/>
            <a:ext cx="1220724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DC52925B-FACD-4959-7F77-4643A3A80F59}"/>
              </a:ext>
            </a:extLst>
          </p:cNvPr>
          <p:cNvGrpSpPr/>
          <p:nvPr/>
        </p:nvGrpSpPr>
        <p:grpSpPr>
          <a:xfrm>
            <a:off x="578048" y="6525146"/>
            <a:ext cx="4073848" cy="330798"/>
            <a:chOff x="578048" y="6506292"/>
            <a:chExt cx="4073848" cy="330798"/>
          </a:xfrm>
        </p:grpSpPr>
        <p:pic>
          <p:nvPicPr>
            <p:cNvPr id="152" name="Google Shape;152;p5" descr="Earth globe Asia and Australia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78048" y="6506292"/>
              <a:ext cx="330798" cy="3307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5" name="Google Shape;155;p5"/>
            <p:cNvSpPr txBox="1"/>
            <p:nvPr/>
          </p:nvSpPr>
          <p:spPr>
            <a:xfrm>
              <a:off x="908846" y="6517803"/>
              <a:ext cx="374305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dirty="0"/>
            </a:p>
          </p:txBody>
        </p:sp>
      </p:grpSp>
      <p:sp>
        <p:nvSpPr>
          <p:cNvPr id="156" name="Google Shape;156;p5"/>
          <p:cNvSpPr txBox="1"/>
          <p:nvPr/>
        </p:nvSpPr>
        <p:spPr>
          <a:xfrm>
            <a:off x="143021" y="28504"/>
            <a:ext cx="3638866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200" b="1" dirty="0">
                <a:solidFill>
                  <a:srgbClr val="1F3864"/>
                </a:solidFill>
                <a:latin typeface="Oswald"/>
                <a:ea typeface="Oswald"/>
                <a:cs typeface="Oswald"/>
                <a:sym typeface="Oswald"/>
              </a:rPr>
              <a:t>ECCE 2025</a:t>
            </a:r>
            <a:endParaRPr lang="en-US" sz="1200" dirty="0"/>
          </a:p>
          <a:p>
            <a:pPr lvl="0"/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4th International Conference on Electrical, Computer and Communication Engineering</a:t>
            </a:r>
          </a:p>
        </p:txBody>
      </p:sp>
      <p:sp>
        <p:nvSpPr>
          <p:cNvPr id="3" name="Rectangle 2"/>
          <p:cNvSpPr/>
          <p:nvPr/>
        </p:nvSpPr>
        <p:spPr>
          <a:xfrm>
            <a:off x="143021" y="3269984"/>
            <a:ext cx="9574186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ct val="0"/>
              </a:spcBef>
              <a:buClrTx/>
              <a:buFont typeface="Wingdings" panose="05000000000000000000" pitchFamily="2" charset="2"/>
              <a:buChar char="v"/>
              <a:defRPr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 Challenges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UWB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Antennas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ClrTx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- compactness of antenna</a:t>
            </a:r>
          </a:p>
          <a:p>
            <a:pPr>
              <a:spcBef>
                <a:spcPct val="0"/>
              </a:spcBef>
              <a:buClrTx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- impedance mismatching issues</a:t>
            </a:r>
          </a:p>
          <a:p>
            <a:pPr>
              <a:spcBef>
                <a:spcPct val="0"/>
              </a:spcBef>
              <a:buClrTx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- radiation stability problems</a:t>
            </a:r>
          </a:p>
          <a:p>
            <a:pPr>
              <a:spcBef>
                <a:spcPct val="0"/>
              </a:spcBef>
              <a:buClrTx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- cost of fabrication techniques</a:t>
            </a:r>
          </a:p>
          <a:p>
            <a:pPr>
              <a:spcBef>
                <a:spcPct val="0"/>
              </a:spcBef>
              <a:buClrTx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- electromagnetic interference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issues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5"/>
          <p:cNvSpPr/>
          <p:nvPr/>
        </p:nvSpPr>
        <p:spPr>
          <a:xfrm>
            <a:off x="0" y="20464"/>
            <a:ext cx="12192000" cy="7913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5"/>
          <p:cNvSpPr txBox="1"/>
          <p:nvPr/>
        </p:nvSpPr>
        <p:spPr>
          <a:xfrm>
            <a:off x="143021" y="1419906"/>
            <a:ext cx="10520700" cy="3447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 of the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- To design simple intrinsic notch filter element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-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block the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EMI due to </a:t>
            </a:r>
            <a:r>
              <a:rPr lang="en-US" sz="2400" dirty="0" err="1"/>
              <a:t>WiMAX</a:t>
            </a:r>
            <a:r>
              <a:rPr lang="en-US" sz="2400" dirty="0"/>
              <a:t>/N78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band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-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block the EMI due to </a:t>
            </a:r>
            <a:r>
              <a:rPr lang="en-US" sz="2400" dirty="0" smtClean="0"/>
              <a:t>N79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band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-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attain satisfactory performances over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band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150" name="Google Shape;150;p5"/>
          <p:cNvSpPr txBox="1"/>
          <p:nvPr/>
        </p:nvSpPr>
        <p:spPr>
          <a:xfrm>
            <a:off x="2633810" y="-3905"/>
            <a:ext cx="6690463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1F3864"/>
                </a:solidFill>
                <a:latin typeface="Times New Roman"/>
                <a:cs typeface="Times New Roman"/>
                <a:sym typeface="Times New Roman"/>
              </a:rPr>
              <a:t>Objectives</a:t>
            </a:r>
            <a:endParaRPr lang="en-US" sz="3600" dirty="0"/>
          </a:p>
        </p:txBody>
      </p:sp>
      <p:sp>
        <p:nvSpPr>
          <p:cNvPr id="151" name="Google Shape;151;p5"/>
          <p:cNvSpPr/>
          <p:nvPr/>
        </p:nvSpPr>
        <p:spPr>
          <a:xfrm>
            <a:off x="1" y="6445187"/>
            <a:ext cx="12192000" cy="479395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5"/>
          <p:cNvSpPr txBox="1"/>
          <p:nvPr/>
        </p:nvSpPr>
        <p:spPr>
          <a:xfrm>
            <a:off x="11386723" y="6510273"/>
            <a:ext cx="5332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5</a:t>
            </a:r>
            <a:endParaRPr sz="2000" dirty="0"/>
          </a:p>
        </p:txBody>
      </p:sp>
      <p:cxnSp>
        <p:nvCxnSpPr>
          <p:cNvPr id="154" name="Google Shape;154;p5"/>
          <p:cNvCxnSpPr/>
          <p:nvPr/>
        </p:nvCxnSpPr>
        <p:spPr>
          <a:xfrm>
            <a:off x="-10628" y="797945"/>
            <a:ext cx="1220724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DC52925B-FACD-4959-7F77-4643A3A80F59}"/>
              </a:ext>
            </a:extLst>
          </p:cNvPr>
          <p:cNvGrpSpPr/>
          <p:nvPr/>
        </p:nvGrpSpPr>
        <p:grpSpPr>
          <a:xfrm>
            <a:off x="578048" y="6525146"/>
            <a:ext cx="4073848" cy="330798"/>
            <a:chOff x="578048" y="6506292"/>
            <a:chExt cx="4073848" cy="330798"/>
          </a:xfrm>
        </p:grpSpPr>
        <p:pic>
          <p:nvPicPr>
            <p:cNvPr id="152" name="Google Shape;152;p5" descr="Earth globe Asia and Australia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78048" y="6506292"/>
              <a:ext cx="330798" cy="3307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5" name="Google Shape;155;p5"/>
            <p:cNvSpPr txBox="1"/>
            <p:nvPr/>
          </p:nvSpPr>
          <p:spPr>
            <a:xfrm>
              <a:off x="908846" y="6517803"/>
              <a:ext cx="374305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dirty="0"/>
            </a:p>
          </p:txBody>
        </p:sp>
      </p:grpSp>
      <p:sp>
        <p:nvSpPr>
          <p:cNvPr id="156" name="Google Shape;156;p5"/>
          <p:cNvSpPr txBox="1"/>
          <p:nvPr/>
        </p:nvSpPr>
        <p:spPr>
          <a:xfrm>
            <a:off x="143021" y="28504"/>
            <a:ext cx="3638866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200" b="1" dirty="0">
                <a:solidFill>
                  <a:srgbClr val="1F3864"/>
                </a:solidFill>
                <a:latin typeface="Oswald"/>
                <a:ea typeface="Oswald"/>
                <a:cs typeface="Oswald"/>
                <a:sym typeface="Oswald"/>
              </a:rPr>
              <a:t>ECCE 2025</a:t>
            </a:r>
            <a:endParaRPr lang="en-US" sz="1200" dirty="0"/>
          </a:p>
          <a:p>
            <a:pPr lvl="0"/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4th International Conference on Electrical, Computer and Communication Engineering</a:t>
            </a:r>
          </a:p>
        </p:txBody>
      </p:sp>
    </p:spTree>
    <p:extLst>
      <p:ext uri="{BB962C8B-B14F-4D97-AF65-F5344CB8AC3E}">
        <p14:creationId xmlns:p14="http://schemas.microsoft.com/office/powerpoint/2010/main" val="4771160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6"/>
          <p:cNvSpPr/>
          <p:nvPr/>
        </p:nvSpPr>
        <p:spPr>
          <a:xfrm>
            <a:off x="0" y="20464"/>
            <a:ext cx="12192000" cy="7913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6"/>
          <p:cNvSpPr txBox="1"/>
          <p:nvPr/>
        </p:nvSpPr>
        <p:spPr>
          <a:xfrm>
            <a:off x="143021" y="1294430"/>
            <a:ext cx="9530863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❖"/>
            </a:pPr>
            <a:r>
              <a:rPr lang="en-US" sz="24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CST MWS suite 2018</a:t>
            </a:r>
            <a:endParaRPr sz="2400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914400" marR="0" lvl="1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High performance 3D EM analysis software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marR="0" lvl="1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Flexible to analysis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marR="0" lvl="1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Having different simulation techniques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Google Shape;164;p6"/>
          <p:cNvSpPr txBox="1"/>
          <p:nvPr/>
        </p:nvSpPr>
        <p:spPr>
          <a:xfrm>
            <a:off x="2633810" y="-3905"/>
            <a:ext cx="6690463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Simulation Tool</a:t>
            </a:r>
            <a:endParaRPr dirty="0"/>
          </a:p>
        </p:txBody>
      </p:sp>
      <p:sp>
        <p:nvSpPr>
          <p:cNvPr id="165" name="Google Shape;165;p6"/>
          <p:cNvSpPr/>
          <p:nvPr/>
        </p:nvSpPr>
        <p:spPr>
          <a:xfrm>
            <a:off x="1" y="6445187"/>
            <a:ext cx="12192000" cy="479395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6"/>
          <p:cNvSpPr txBox="1"/>
          <p:nvPr/>
        </p:nvSpPr>
        <p:spPr>
          <a:xfrm>
            <a:off x="11386723" y="6510273"/>
            <a:ext cx="5332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6</a:t>
            </a:r>
            <a:endParaRPr sz="2000" dirty="0"/>
          </a:p>
        </p:txBody>
      </p:sp>
      <p:cxnSp>
        <p:nvCxnSpPr>
          <p:cNvPr id="168" name="Google Shape;168;p6"/>
          <p:cNvCxnSpPr/>
          <p:nvPr/>
        </p:nvCxnSpPr>
        <p:spPr>
          <a:xfrm>
            <a:off x="-10628" y="797945"/>
            <a:ext cx="1220724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17350C5F-5134-B17E-E267-B372D51CC428}"/>
              </a:ext>
            </a:extLst>
          </p:cNvPr>
          <p:cNvGrpSpPr/>
          <p:nvPr/>
        </p:nvGrpSpPr>
        <p:grpSpPr>
          <a:xfrm>
            <a:off x="578048" y="6525146"/>
            <a:ext cx="4073848" cy="330798"/>
            <a:chOff x="578048" y="6506292"/>
            <a:chExt cx="4073848" cy="330798"/>
          </a:xfrm>
        </p:grpSpPr>
        <p:pic>
          <p:nvPicPr>
            <p:cNvPr id="166" name="Google Shape;166;p6" descr="Earth globe Asia and Australia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78048" y="6506292"/>
              <a:ext cx="330798" cy="3307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9" name="Google Shape;169;p6"/>
            <p:cNvSpPr txBox="1"/>
            <p:nvPr/>
          </p:nvSpPr>
          <p:spPr>
            <a:xfrm>
              <a:off x="908846" y="6517803"/>
              <a:ext cx="374305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dirty="0"/>
            </a:p>
          </p:txBody>
        </p:sp>
      </p:grpSp>
      <p:sp>
        <p:nvSpPr>
          <p:cNvPr id="170" name="Google Shape;170;p6"/>
          <p:cNvSpPr txBox="1"/>
          <p:nvPr/>
        </p:nvSpPr>
        <p:spPr>
          <a:xfrm>
            <a:off x="143021" y="28504"/>
            <a:ext cx="3638866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200" b="1" dirty="0">
                <a:solidFill>
                  <a:srgbClr val="1F3864"/>
                </a:solidFill>
                <a:latin typeface="Oswald"/>
                <a:ea typeface="Oswald"/>
                <a:cs typeface="Oswald"/>
                <a:sym typeface="Oswald"/>
              </a:rPr>
              <a:t>ECCE 2025</a:t>
            </a:r>
            <a:endParaRPr lang="en-US" sz="1200" dirty="0"/>
          </a:p>
          <a:p>
            <a:pPr lvl="0"/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4th International Conference on Electrical, Computer and Communication Engineering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7"/>
          <p:cNvSpPr/>
          <p:nvPr/>
        </p:nvSpPr>
        <p:spPr>
          <a:xfrm>
            <a:off x="0" y="20464"/>
            <a:ext cx="12192000" cy="7913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7"/>
          <p:cNvSpPr/>
          <p:nvPr/>
        </p:nvSpPr>
        <p:spPr>
          <a:xfrm>
            <a:off x="-1" y="6445187"/>
            <a:ext cx="12192001" cy="479395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7"/>
          <p:cNvSpPr txBox="1"/>
          <p:nvPr/>
        </p:nvSpPr>
        <p:spPr>
          <a:xfrm>
            <a:off x="11386723" y="6510273"/>
            <a:ext cx="5332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7</a:t>
            </a:r>
            <a:endParaRPr sz="2000" dirty="0"/>
          </a:p>
        </p:txBody>
      </p:sp>
      <p:cxnSp>
        <p:nvCxnSpPr>
          <p:cNvPr id="180" name="Google Shape;180;p7"/>
          <p:cNvCxnSpPr/>
          <p:nvPr/>
        </p:nvCxnSpPr>
        <p:spPr>
          <a:xfrm>
            <a:off x="-10628" y="797945"/>
            <a:ext cx="1220724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8C86D88B-9AC1-83C4-10BB-6514E6F60C7B}"/>
              </a:ext>
            </a:extLst>
          </p:cNvPr>
          <p:cNvGrpSpPr/>
          <p:nvPr/>
        </p:nvGrpSpPr>
        <p:grpSpPr>
          <a:xfrm>
            <a:off x="578048" y="6525146"/>
            <a:ext cx="4073848" cy="330798"/>
            <a:chOff x="578048" y="6506292"/>
            <a:chExt cx="4073848" cy="330798"/>
          </a:xfrm>
        </p:grpSpPr>
        <p:pic>
          <p:nvPicPr>
            <p:cNvPr id="178" name="Google Shape;178;p7" descr="Earth globe Asia and Australia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78048" y="6506292"/>
              <a:ext cx="330798" cy="3307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1" name="Google Shape;181;p7"/>
            <p:cNvSpPr txBox="1"/>
            <p:nvPr/>
          </p:nvSpPr>
          <p:spPr>
            <a:xfrm>
              <a:off x="908846" y="6517803"/>
              <a:ext cx="374305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dirty="0"/>
            </a:p>
          </p:txBody>
        </p:sp>
      </p:grpSp>
      <p:sp>
        <p:nvSpPr>
          <p:cNvPr id="182" name="Google Shape;182;p7"/>
          <p:cNvSpPr txBox="1"/>
          <p:nvPr/>
        </p:nvSpPr>
        <p:spPr>
          <a:xfrm>
            <a:off x="3148825" y="-400"/>
            <a:ext cx="74364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smtClean="0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Notch Filter Design Procedure</a:t>
            </a:r>
            <a:endParaRPr dirty="0"/>
          </a:p>
        </p:txBody>
      </p:sp>
      <p:grpSp>
        <p:nvGrpSpPr>
          <p:cNvPr id="183" name="Google Shape;183;p7"/>
          <p:cNvGrpSpPr/>
          <p:nvPr/>
        </p:nvGrpSpPr>
        <p:grpSpPr>
          <a:xfrm>
            <a:off x="2881762" y="2154183"/>
            <a:ext cx="5661737" cy="1830963"/>
            <a:chOff x="-1836" y="1511"/>
            <a:chExt cx="7659499" cy="3093542"/>
          </a:xfrm>
        </p:grpSpPr>
        <p:sp>
          <p:nvSpPr>
            <p:cNvPr id="184" name="Google Shape;184;p7"/>
            <p:cNvSpPr/>
            <p:nvPr/>
          </p:nvSpPr>
          <p:spPr>
            <a:xfrm rot="5400000">
              <a:off x="4808044" y="-1949982"/>
              <a:ext cx="798333" cy="4900904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CCD3EA">
                <a:alpha val="89803"/>
              </a:srgbClr>
            </a:solidFill>
            <a:ln w="12700" cap="flat" cmpd="sng">
              <a:solidFill>
                <a:srgbClr val="CCD3EA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7"/>
            <p:cNvSpPr txBox="1"/>
            <p:nvPr/>
          </p:nvSpPr>
          <p:spPr>
            <a:xfrm>
              <a:off x="2756759" y="140274"/>
              <a:ext cx="4861933" cy="7203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7650" tIns="123825" rIns="247650" bIns="123825" anchor="ctr" anchorCtr="0">
              <a:noAutofit/>
            </a:bodyPr>
            <a:lstStyle/>
            <a:p>
              <a:pPr marL="285750" marR="0" lvl="1" indent="-28575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Times New Roman"/>
                <a:buChar char="•"/>
              </a:pPr>
              <a:r>
                <a:rPr lang="en-US" sz="2400" b="0" i="0" u="none" strike="noStrike" cap="none" dirty="0" smtClean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Copper</a:t>
              </a:r>
              <a:endParaRPr sz="2400" dirty="0"/>
            </a:p>
          </p:txBody>
        </p:sp>
        <p:sp>
          <p:nvSpPr>
            <p:cNvPr id="186" name="Google Shape;186;p7"/>
            <p:cNvSpPr/>
            <p:nvPr/>
          </p:nvSpPr>
          <p:spPr>
            <a:xfrm>
              <a:off x="0" y="1511"/>
              <a:ext cx="2756759" cy="997916"/>
            </a:xfrm>
            <a:prstGeom prst="roundRect">
              <a:avLst>
                <a:gd name="adj" fmla="val 16667"/>
              </a:avLst>
            </a:prstGeom>
            <a:solidFill>
              <a:srgbClr val="4372C3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7"/>
            <p:cNvSpPr txBox="1"/>
            <p:nvPr/>
          </p:nvSpPr>
          <p:spPr>
            <a:xfrm>
              <a:off x="-1836" y="35450"/>
              <a:ext cx="2659331" cy="9004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53325" rIns="106675" bIns="533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Ground &amp; patch </a:t>
              </a:r>
              <a:endParaRPr sz="2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88" name="Google Shape;188;p7"/>
            <p:cNvSpPr/>
            <p:nvPr/>
          </p:nvSpPr>
          <p:spPr>
            <a:xfrm rot="5400000">
              <a:off x="4808044" y="-902169"/>
              <a:ext cx="798333" cy="4900904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CCD3EA">
                <a:alpha val="89803"/>
              </a:srgbClr>
            </a:solidFill>
            <a:ln w="12700" cap="flat" cmpd="sng">
              <a:solidFill>
                <a:srgbClr val="CCD3EA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7"/>
            <p:cNvSpPr txBox="1"/>
            <p:nvPr/>
          </p:nvSpPr>
          <p:spPr>
            <a:xfrm>
              <a:off x="2756759" y="1149112"/>
              <a:ext cx="4861932" cy="9090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7650" tIns="123825" rIns="247650" bIns="123825" anchor="ctr" anchorCtr="0">
              <a:noAutofit/>
            </a:bodyPr>
            <a:lstStyle/>
            <a:p>
              <a:pPr marL="285750" marR="0" lvl="1" indent="-28575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Times New Roman"/>
                <a:buChar char="•"/>
              </a:pPr>
              <a:r>
                <a:rPr lang="en-US" sz="2400" b="0" i="0" u="none" strike="noStrike" cap="none" dirty="0" smtClean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FR-4 (lossy) </a:t>
              </a:r>
            </a:p>
          </p:txBody>
        </p:sp>
        <p:sp>
          <p:nvSpPr>
            <p:cNvPr id="190" name="Google Shape;190;p7"/>
            <p:cNvSpPr/>
            <p:nvPr/>
          </p:nvSpPr>
          <p:spPr>
            <a:xfrm>
              <a:off x="0" y="1049324"/>
              <a:ext cx="2756759" cy="997916"/>
            </a:xfrm>
            <a:prstGeom prst="roundRect">
              <a:avLst>
                <a:gd name="adj" fmla="val 16667"/>
              </a:avLst>
            </a:prstGeom>
            <a:solidFill>
              <a:srgbClr val="4372C3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7"/>
            <p:cNvSpPr txBox="1"/>
            <p:nvPr/>
          </p:nvSpPr>
          <p:spPr>
            <a:xfrm>
              <a:off x="48714" y="1098038"/>
              <a:ext cx="2659331" cy="9004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53325" rIns="106675" bIns="533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 </a:t>
              </a:r>
              <a:r>
                <a:rPr lang="en-US" sz="2400" b="1" dirty="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Substrate</a:t>
              </a:r>
              <a:endParaRPr sz="24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92" name="Google Shape;192;p7"/>
            <p:cNvSpPr/>
            <p:nvPr/>
          </p:nvSpPr>
          <p:spPr>
            <a:xfrm rot="5400000">
              <a:off x="4808044" y="145643"/>
              <a:ext cx="798333" cy="4900904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CCD3EA">
                <a:alpha val="89803"/>
              </a:srgbClr>
            </a:solidFill>
            <a:ln w="12700" cap="flat" cmpd="sng">
              <a:solidFill>
                <a:srgbClr val="CCD3EA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7"/>
            <p:cNvSpPr txBox="1"/>
            <p:nvPr/>
          </p:nvSpPr>
          <p:spPr>
            <a:xfrm>
              <a:off x="2756759" y="2235900"/>
              <a:ext cx="4861933" cy="7203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7650" tIns="123825" rIns="247650" bIns="123825" anchor="ctr" anchorCtr="0">
              <a:noAutofit/>
            </a:bodyPr>
            <a:lstStyle/>
            <a:p>
              <a:pPr marL="285750" marR="0" lvl="1" indent="-28575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Times New Roman"/>
                <a:buChar char="•"/>
              </a:pPr>
              <a:r>
                <a:rPr lang="en-US" sz="2400" b="0" i="0" u="none" strike="noStrike" cap="none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50-</a:t>
              </a:r>
              <a:r>
                <a:rPr lang="en-US" sz="2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Ω </a:t>
              </a:r>
              <a:r>
                <a:rPr lang="en-US" sz="2400" b="0" i="0" u="none" strike="noStrike" cap="none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Microstrip TL</a:t>
              </a:r>
              <a:endParaRPr sz="2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0" y="2097137"/>
              <a:ext cx="2756759" cy="997916"/>
            </a:xfrm>
            <a:prstGeom prst="roundRect">
              <a:avLst>
                <a:gd name="adj" fmla="val 16667"/>
              </a:avLst>
            </a:prstGeom>
            <a:solidFill>
              <a:srgbClr val="4372C3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7"/>
            <p:cNvSpPr txBox="1"/>
            <p:nvPr/>
          </p:nvSpPr>
          <p:spPr>
            <a:xfrm>
              <a:off x="48714" y="2145851"/>
              <a:ext cx="2659331" cy="9004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53325" rIns="106675" bIns="533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Excitation</a:t>
              </a:r>
              <a:endParaRPr sz="24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196" name="Google Shape;196;p7"/>
          <p:cNvSpPr/>
          <p:nvPr/>
        </p:nvSpPr>
        <p:spPr>
          <a:xfrm>
            <a:off x="2881762" y="1403566"/>
            <a:ext cx="551215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Materials</a:t>
            </a:r>
            <a:endParaRPr sz="3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7" name="Google Shape;197;p7"/>
          <p:cNvSpPr txBox="1"/>
          <p:nvPr/>
        </p:nvSpPr>
        <p:spPr>
          <a:xfrm>
            <a:off x="0" y="-400"/>
            <a:ext cx="3638866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200" b="1" dirty="0">
                <a:solidFill>
                  <a:srgbClr val="1F3864"/>
                </a:solidFill>
                <a:latin typeface="Oswald"/>
                <a:ea typeface="Oswald"/>
                <a:cs typeface="Oswald"/>
                <a:sym typeface="Oswald"/>
              </a:rPr>
              <a:t>ECCE 2025</a:t>
            </a:r>
            <a:endParaRPr lang="en-US" sz="1200" dirty="0"/>
          </a:p>
          <a:p>
            <a:pPr lvl="0"/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4th International Conference on Electrical, Computer and Communication Engineering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8"/>
          <p:cNvSpPr/>
          <p:nvPr/>
        </p:nvSpPr>
        <p:spPr>
          <a:xfrm>
            <a:off x="0" y="20464"/>
            <a:ext cx="12192000" cy="7913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8"/>
          <p:cNvSpPr/>
          <p:nvPr/>
        </p:nvSpPr>
        <p:spPr>
          <a:xfrm>
            <a:off x="1" y="6445187"/>
            <a:ext cx="12192000" cy="479395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8"/>
          <p:cNvSpPr txBox="1"/>
          <p:nvPr/>
        </p:nvSpPr>
        <p:spPr>
          <a:xfrm>
            <a:off x="11471784" y="6510273"/>
            <a:ext cx="5332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8</a:t>
            </a:r>
            <a:endParaRPr sz="2000" dirty="0"/>
          </a:p>
        </p:txBody>
      </p:sp>
      <p:cxnSp>
        <p:nvCxnSpPr>
          <p:cNvPr id="208" name="Google Shape;208;p8"/>
          <p:cNvCxnSpPr/>
          <p:nvPr/>
        </p:nvCxnSpPr>
        <p:spPr>
          <a:xfrm>
            <a:off x="-10628" y="797945"/>
            <a:ext cx="1220724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2F5A3321-7CC7-4CF0-B835-3952903CF2B3}"/>
              </a:ext>
            </a:extLst>
          </p:cNvPr>
          <p:cNvGrpSpPr/>
          <p:nvPr/>
        </p:nvGrpSpPr>
        <p:grpSpPr>
          <a:xfrm>
            <a:off x="578048" y="6525146"/>
            <a:ext cx="4073848" cy="330798"/>
            <a:chOff x="578048" y="6506292"/>
            <a:chExt cx="4073848" cy="330798"/>
          </a:xfrm>
        </p:grpSpPr>
        <p:pic>
          <p:nvPicPr>
            <p:cNvPr id="206" name="Google Shape;206;p8" descr="Earth globe Asia and Australia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78048" y="6506292"/>
              <a:ext cx="330798" cy="3307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9" name="Google Shape;209;p8"/>
            <p:cNvSpPr txBox="1"/>
            <p:nvPr/>
          </p:nvSpPr>
          <p:spPr>
            <a:xfrm>
              <a:off x="908846" y="6517803"/>
              <a:ext cx="374305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dirty="0"/>
            </a:p>
          </p:txBody>
        </p:sp>
      </p:grpSp>
      <p:sp>
        <p:nvSpPr>
          <p:cNvPr id="214" name="Google Shape;214;p8"/>
          <p:cNvSpPr txBox="1"/>
          <p:nvPr/>
        </p:nvSpPr>
        <p:spPr>
          <a:xfrm>
            <a:off x="143021" y="28504"/>
            <a:ext cx="3638866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1200" b="1" dirty="0">
                <a:solidFill>
                  <a:srgbClr val="1F3864"/>
                </a:solidFill>
                <a:latin typeface="Oswald"/>
                <a:ea typeface="Oswald"/>
                <a:cs typeface="Oswald"/>
                <a:sym typeface="Oswald"/>
              </a:rPr>
              <a:t>ECCE 2025</a:t>
            </a:r>
            <a:endParaRPr lang="en-US" sz="1200" dirty="0"/>
          </a:p>
          <a:p>
            <a:pPr lvl="0"/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4th International Conference on Electrical, Computer and Communication Engineering</a:t>
            </a:r>
          </a:p>
        </p:txBody>
      </p:sp>
      <p:sp>
        <p:nvSpPr>
          <p:cNvPr id="215" name="Google Shape;215;p8"/>
          <p:cNvSpPr txBox="1"/>
          <p:nvPr/>
        </p:nvSpPr>
        <p:spPr>
          <a:xfrm>
            <a:off x="3226100" y="0"/>
            <a:ext cx="8866234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3600" b="1" dirty="0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Notch Filter Design </a:t>
            </a:r>
            <a:r>
              <a:rPr lang="en-US" sz="3600" b="1" dirty="0" smtClean="0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Procedure </a:t>
            </a:r>
            <a:r>
              <a:rPr lang="en-US" sz="4000" b="1" dirty="0" smtClean="0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(Cont</a:t>
            </a:r>
            <a:r>
              <a:rPr lang="en-US" sz="4000" b="1" dirty="0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.)</a:t>
            </a:r>
            <a:endParaRPr dirty="0"/>
          </a:p>
        </p:txBody>
      </p:sp>
      <p:grpSp>
        <p:nvGrpSpPr>
          <p:cNvPr id="3" name="Group 2"/>
          <p:cNvGrpSpPr/>
          <p:nvPr/>
        </p:nvGrpSpPr>
        <p:grpSpPr>
          <a:xfrm>
            <a:off x="6558943" y="1598064"/>
            <a:ext cx="5405791" cy="4103712"/>
            <a:chOff x="6558943" y="1598064"/>
            <a:chExt cx="5405791" cy="4103712"/>
          </a:xfrm>
        </p:grpSpPr>
        <p:sp>
          <p:nvSpPr>
            <p:cNvPr id="12" name="TextBox 11">
              <a:extLst>
                <a:ext uri="{FF2B5EF4-FFF2-40B4-BE49-F238E27FC236}">
                  <a16:creationId xmlns="" xmlns:a16="http://schemas.microsoft.com/office/drawing/2014/main" id="{20A4C9B9-7401-3A58-E9FF-945594883A74}"/>
                </a:ext>
              </a:extLst>
            </p:cNvPr>
            <p:cNvSpPr txBox="1"/>
            <p:nvPr/>
          </p:nvSpPr>
          <p:spPr>
            <a:xfrm>
              <a:off x="6558943" y="5055445"/>
              <a:ext cx="540579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80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Times New Roman"/>
                  <a:cs typeface="Times New Roman"/>
                  <a:sym typeface="Times New Roman"/>
                </a:rPr>
                <a:t>Fig. 1. </a:t>
              </a:r>
              <a:r>
                <a:rPr kumimoji="0" lang="en-US" sz="180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Times New Roman"/>
                  <a:cs typeface="Times New Roman"/>
                  <a:sym typeface="Times New Roman"/>
                </a:rPr>
                <a:t>Final Design of the </a:t>
              </a:r>
              <a:r>
                <a:rPr lang="en-US" sz="1800" dirty="0" err="1" smtClean="0">
                  <a:latin typeface="Times New Roman"/>
                  <a:ea typeface="Times New Roman"/>
                  <a:cs typeface="Times New Roman"/>
                  <a:sym typeface="Times New Roman"/>
                </a:rPr>
                <a:t>WiMAX</a:t>
              </a:r>
              <a:r>
                <a:rPr lang="en-US" sz="1800" dirty="0" smtClean="0">
                  <a:latin typeface="Times New Roman"/>
                  <a:ea typeface="Times New Roman"/>
                  <a:cs typeface="Times New Roman"/>
                  <a:sym typeface="Times New Roman"/>
                </a:rPr>
                <a:t>/N78 and N79</a:t>
              </a:r>
              <a:r>
                <a:rPr kumimoji="0" lang="en-US" sz="1800" i="0" u="none" strike="noStrike" kern="0" cap="none" spc="0" normalizeH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Times New Roman"/>
                  <a:cs typeface="Times New Roman"/>
                  <a:sym typeface="Times New Roman"/>
                </a:rPr>
                <a:t> band-notched a</a:t>
              </a:r>
              <a:r>
                <a:rPr kumimoji="0" lang="en-US" sz="180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Times New Roman"/>
                  <a:cs typeface="Times New Roman"/>
                  <a:sym typeface="Times New Roman"/>
                </a:rPr>
                <a:t>ntenna </a:t>
              </a:r>
              <a:r>
                <a:rPr kumimoji="0" lang="en-US" sz="180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Times New Roman"/>
                  <a:cs typeface="Times New Roman"/>
                  <a:sym typeface="Times New Roman"/>
                </a:rPr>
                <a:t>(</a:t>
              </a:r>
              <a:r>
                <a:rPr kumimoji="0" lang="en-US" sz="180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Times New Roman"/>
                  <a:cs typeface="Times New Roman"/>
                  <a:sym typeface="Times New Roman"/>
                </a:rPr>
                <a:t>a) Front </a:t>
              </a:r>
              <a:r>
                <a:rPr kumimoji="0" lang="en-US" sz="180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Times New Roman"/>
                  <a:cs typeface="Times New Roman"/>
                  <a:sym typeface="Times New Roman"/>
                </a:rPr>
                <a:t>view and (b) Back view</a:t>
              </a:r>
              <a:r>
                <a:rPr kumimoji="0" lang="en-US" sz="180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Times New Roman"/>
                  <a:cs typeface="Times New Roman"/>
                  <a:sym typeface="Times New Roman"/>
                </a:rPr>
                <a:t>.</a:t>
              </a:r>
              <a:endPara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="" xmlns:a16="http://schemas.microsoft.com/office/drawing/2014/main" id="{4B2AE273-ADF7-EFE7-4DF9-F200F1160B2B}"/>
                </a:ext>
              </a:extLst>
            </p:cNvPr>
            <p:cNvSpPr txBox="1"/>
            <p:nvPr/>
          </p:nvSpPr>
          <p:spPr>
            <a:xfrm>
              <a:off x="7525809" y="4671463"/>
              <a:ext cx="50116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0" lang="en-US" sz="180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Times New Roman"/>
                  <a:cs typeface="Times New Roman"/>
                  <a:sym typeface="Times New Roman"/>
                </a:rPr>
                <a:t>(a)</a:t>
              </a:r>
              <a:endParaRPr lang="en-US" sz="18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="" xmlns:a16="http://schemas.microsoft.com/office/drawing/2014/main" id="{E8BEFAC6-DE5E-E71A-A00C-059651CA15AE}"/>
                </a:ext>
              </a:extLst>
            </p:cNvPr>
            <p:cNvSpPr txBox="1"/>
            <p:nvPr/>
          </p:nvSpPr>
          <p:spPr>
            <a:xfrm>
              <a:off x="10387609" y="4676950"/>
              <a:ext cx="4916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0" lang="en-US" sz="160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/>
                  <a:ea typeface="Times New Roman"/>
                  <a:cs typeface="Times New Roman"/>
                  <a:sym typeface="Times New Roman"/>
                </a:rPr>
                <a:t>(b)</a:t>
              </a:r>
              <a:endParaRPr lang="en-US" sz="1600" dirty="0"/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36545" y="1598064"/>
              <a:ext cx="2628349" cy="3073399"/>
            </a:xfrm>
            <a:prstGeom prst="rect">
              <a:avLst/>
            </a:prstGeom>
          </p:spPr>
        </p:pic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062" y="1431329"/>
            <a:ext cx="4755051" cy="187589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20A4C9B9-7401-3A58-E9FF-945594883A74}"/>
              </a:ext>
            </a:extLst>
          </p:cNvPr>
          <p:cNvSpPr txBox="1"/>
          <p:nvPr/>
        </p:nvSpPr>
        <p:spPr>
          <a:xfrm>
            <a:off x="143021" y="969664"/>
            <a:ext cx="57180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Times New Roman"/>
              </a:rPr>
              <a:t> Filter Length Estimation: 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20A4C9B9-7401-3A58-E9FF-945594883A74}"/>
              </a:ext>
            </a:extLst>
          </p:cNvPr>
          <p:cNvSpPr txBox="1"/>
          <p:nvPr/>
        </p:nvSpPr>
        <p:spPr>
          <a:xfrm>
            <a:off x="269972" y="3391669"/>
            <a:ext cx="57180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For T</a:t>
            </a:r>
            <a:r>
              <a:rPr kumimoji="0" lang="en-US" sz="1600" b="1" i="0" u="none" strike="noStrike" kern="0" cap="none" spc="0" normalizeH="0" baseline="-2500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1</a:t>
            </a: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-shape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Calculated Length: </a:t>
            </a:r>
            <a:r>
              <a:rPr kumimoji="0" lang="en-US" sz="160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20.97 mm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Times New Roman"/>
              </a:rPr>
              <a:t>Optimized Length: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Times New Roman"/>
              </a:rPr>
              <a:t>10.40 mm</a:t>
            </a:r>
          </a:p>
          <a:p>
            <a:pPr algn="just">
              <a:defRPr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Horizontal Slot: NW</a:t>
            </a:r>
            <a:r>
              <a:rPr lang="en-US" sz="16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×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NL</a:t>
            </a:r>
            <a:r>
              <a:rPr lang="en-US" sz="16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 0.2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× 7.8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mm</a:t>
            </a:r>
            <a:r>
              <a:rPr lang="en-US" sz="1600" baseline="30000" dirty="0" smtClean="0">
                <a:solidFill>
                  <a:srgbClr val="262626"/>
                </a:solidFill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rPr>
              <a:t>2</a:t>
            </a:r>
            <a:r>
              <a:rPr lang="en-US" sz="1600" dirty="0"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</a:rPr>
              <a:t>&amp;</a:t>
            </a:r>
          </a:p>
          <a:p>
            <a:pPr algn="just">
              <a:defRPr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Vertical Slot : NW</a:t>
            </a:r>
            <a:r>
              <a:rPr lang="en-US" sz="16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×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NL</a:t>
            </a:r>
            <a:r>
              <a:rPr lang="en-US" sz="16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1.2 × 2.6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1600" baseline="30000" dirty="0">
                <a:solidFill>
                  <a:srgbClr val="262626"/>
                </a:solidFill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rPr>
              <a:t>2</a:t>
            </a:r>
            <a:endParaRPr kumimoji="0" lang="en-US" sz="160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1892" y="1438025"/>
            <a:ext cx="2621756" cy="32676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20A4C9B9-7401-3A58-E9FF-945594883A74}"/>
              </a:ext>
            </a:extLst>
          </p:cNvPr>
          <p:cNvSpPr txBox="1"/>
          <p:nvPr/>
        </p:nvSpPr>
        <p:spPr>
          <a:xfrm>
            <a:off x="398062" y="4890710"/>
            <a:ext cx="57180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For T</a:t>
            </a:r>
            <a:r>
              <a:rPr lang="en-US" sz="1600" b="1" baseline="-250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2</a:t>
            </a: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-shape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Calculated Length: </a:t>
            </a:r>
            <a:r>
              <a:rPr lang="en-US" sz="1600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15.60</a:t>
            </a:r>
            <a:r>
              <a:rPr kumimoji="0" lang="en-US" sz="160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mm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Times New Roman"/>
              </a:rPr>
              <a:t>Optimized Length: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Times New Roman"/>
              </a:rPr>
              <a:t>10.00 mm</a:t>
            </a:r>
          </a:p>
          <a:p>
            <a:pPr algn="just">
              <a:defRPr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Horizontal Slot: NW</a:t>
            </a:r>
            <a:r>
              <a:rPr lang="en-US" sz="16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×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NL</a:t>
            </a:r>
            <a:r>
              <a:rPr lang="en-US" sz="16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 0.8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× 9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mm</a:t>
            </a:r>
            <a:r>
              <a:rPr lang="en-US" sz="1600" baseline="30000" dirty="0" smtClean="0">
                <a:solidFill>
                  <a:srgbClr val="262626"/>
                </a:solidFill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rPr>
              <a:t>2</a:t>
            </a:r>
            <a:r>
              <a:rPr lang="en-US" sz="1600" dirty="0"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</a:rPr>
              <a:t>&amp;</a:t>
            </a:r>
          </a:p>
          <a:p>
            <a:pPr algn="just">
              <a:defRPr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Vertical Slot : NW</a:t>
            </a:r>
            <a:r>
              <a:rPr lang="en-US" sz="16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×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NL</a:t>
            </a:r>
            <a:r>
              <a:rPr lang="en-US" sz="16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×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2.5 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1600" baseline="30000" dirty="0">
                <a:solidFill>
                  <a:srgbClr val="262626"/>
                </a:solidFill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rPr>
              <a:t>2</a:t>
            </a:r>
            <a:endParaRPr kumimoji="0" lang="en-US" sz="160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9"/>
          <p:cNvSpPr/>
          <p:nvPr/>
        </p:nvSpPr>
        <p:spPr>
          <a:xfrm>
            <a:off x="0" y="20464"/>
            <a:ext cx="12192000" cy="7913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9"/>
          <p:cNvSpPr txBox="1"/>
          <p:nvPr/>
        </p:nvSpPr>
        <p:spPr>
          <a:xfrm>
            <a:off x="2750775" y="-42225"/>
            <a:ext cx="6890100" cy="1138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 &amp; </a:t>
            </a:r>
            <a:r>
              <a:rPr lang="en-US" sz="4000" b="1" dirty="0" smtClean="0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Discussion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 smtClean="0">
                <a:solidFill>
                  <a:srgbClr val="1F3864"/>
                </a:solidFill>
                <a:latin typeface="Times New Roman"/>
                <a:cs typeface="Times New Roman"/>
                <a:sym typeface="Times New Roman"/>
              </a:rPr>
              <a:t>(For Dual Notch)</a:t>
            </a:r>
            <a:endParaRPr sz="2800" dirty="0"/>
          </a:p>
        </p:txBody>
      </p:sp>
      <p:sp>
        <p:nvSpPr>
          <p:cNvPr id="225" name="Google Shape;225;p9"/>
          <p:cNvSpPr/>
          <p:nvPr/>
        </p:nvSpPr>
        <p:spPr>
          <a:xfrm>
            <a:off x="1" y="6445187"/>
            <a:ext cx="12192000" cy="479395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9"/>
          <p:cNvSpPr txBox="1"/>
          <p:nvPr/>
        </p:nvSpPr>
        <p:spPr>
          <a:xfrm>
            <a:off x="11386723" y="6510273"/>
            <a:ext cx="5332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Oswald"/>
                <a:sym typeface="Oswald"/>
              </a:rPr>
              <a:t>9</a:t>
            </a:r>
            <a:endParaRPr sz="2000" dirty="0"/>
          </a:p>
        </p:txBody>
      </p:sp>
      <p:cxnSp>
        <p:nvCxnSpPr>
          <p:cNvPr id="228" name="Google Shape;228;p9"/>
          <p:cNvCxnSpPr/>
          <p:nvPr/>
        </p:nvCxnSpPr>
        <p:spPr>
          <a:xfrm>
            <a:off x="1" y="1110682"/>
            <a:ext cx="1220724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928EA4F0-B1E2-D8AC-01BA-0BF4F5EC41F3}"/>
              </a:ext>
            </a:extLst>
          </p:cNvPr>
          <p:cNvGrpSpPr/>
          <p:nvPr/>
        </p:nvGrpSpPr>
        <p:grpSpPr>
          <a:xfrm>
            <a:off x="578048" y="6525146"/>
            <a:ext cx="4073848" cy="330798"/>
            <a:chOff x="578048" y="6506292"/>
            <a:chExt cx="4073848" cy="330798"/>
          </a:xfrm>
        </p:grpSpPr>
        <p:pic>
          <p:nvPicPr>
            <p:cNvPr id="226" name="Google Shape;226;p9" descr="Earth globe Asia and Australia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78048" y="6506292"/>
              <a:ext cx="330798" cy="3307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9"/>
            <p:cNvSpPr txBox="1"/>
            <p:nvPr/>
          </p:nvSpPr>
          <p:spPr>
            <a:xfrm>
              <a:off x="908846" y="6517803"/>
              <a:ext cx="374305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dirty="0"/>
            </a:p>
          </p:txBody>
        </p:sp>
      </p:grpSp>
      <p:sp>
        <p:nvSpPr>
          <p:cNvPr id="231" name="Google Shape;231;p9"/>
          <p:cNvSpPr txBox="1"/>
          <p:nvPr/>
        </p:nvSpPr>
        <p:spPr>
          <a:xfrm>
            <a:off x="143021" y="28504"/>
            <a:ext cx="3638866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endParaRPr lang="en-US" sz="1200" b="1" dirty="0" smtClean="0">
              <a:solidFill>
                <a:srgbClr val="1F3864"/>
              </a:solidFill>
              <a:latin typeface="Oswald"/>
              <a:ea typeface="Oswald"/>
              <a:cs typeface="Oswald"/>
              <a:sym typeface="Oswald"/>
            </a:endParaRPr>
          </a:p>
          <a:p>
            <a:pPr lvl="0"/>
            <a:r>
              <a:rPr lang="en-US" sz="1200" b="1" dirty="0" smtClean="0">
                <a:solidFill>
                  <a:srgbClr val="1F3864"/>
                </a:solidFill>
                <a:latin typeface="Oswald"/>
                <a:ea typeface="Oswald"/>
                <a:cs typeface="Oswald"/>
                <a:sym typeface="Oswald"/>
              </a:rPr>
              <a:t>ECCE </a:t>
            </a:r>
            <a:r>
              <a:rPr lang="en-US" sz="1200" b="1" dirty="0">
                <a:solidFill>
                  <a:srgbClr val="1F3864"/>
                </a:solidFill>
                <a:latin typeface="Oswald"/>
                <a:ea typeface="Oswald"/>
                <a:cs typeface="Oswald"/>
                <a:sym typeface="Oswald"/>
              </a:rPr>
              <a:t>2025</a:t>
            </a:r>
            <a:endParaRPr lang="en-US" sz="1200" dirty="0"/>
          </a:p>
          <a:p>
            <a:pPr lvl="0"/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4th International Conference on Electrical, Computer and Communication Engineering</a:t>
            </a:r>
          </a:p>
        </p:txBody>
      </p:sp>
      <p:sp>
        <p:nvSpPr>
          <p:cNvPr id="232" name="Google Shape;232;p9"/>
          <p:cNvSpPr txBox="1"/>
          <p:nvPr/>
        </p:nvSpPr>
        <p:spPr>
          <a:xfrm>
            <a:off x="4967785" y="1968336"/>
            <a:ext cx="6578221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371600" lvl="2" indent="-457200" algn="just">
              <a:lnSpc>
                <a:spcPct val="150000"/>
              </a:lnSpc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Operating range (S11&lt; - 10dB) from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2.97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GHz to 10.76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GHz</a:t>
            </a: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 except in the stopped band.</a:t>
            </a:r>
            <a:endParaRPr lang="en-US" sz="2400" dirty="0">
              <a:solidFill>
                <a:schemeClr val="dk1"/>
              </a:solidFill>
              <a:latin typeface="Times New Roman" pitchFamily="18" charset="0"/>
              <a:ea typeface="Times New Roman"/>
              <a:cs typeface="Times New Roman" pitchFamily="18" charset="0"/>
              <a:sym typeface="Times New Roman"/>
            </a:endParaRPr>
          </a:p>
          <a:p>
            <a:pPr marL="1371600" lvl="2" indent="-457200" algn="just">
              <a:lnSpc>
                <a:spcPct val="150000"/>
              </a:lnSpc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2400" dirty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 </a:t>
            </a:r>
            <a:r>
              <a:rPr lang="en-US" sz="2400" dirty="0" smtClean="0">
                <a:solidFill>
                  <a:schemeClr val="dk1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Blocking frequencies from</a:t>
            </a:r>
            <a:r>
              <a:rPr lang="en-US" sz="2400" dirty="0">
                <a:latin typeface="Times New Roman" pitchFamily="18" charset="0"/>
                <a:ea typeface="Times New Roman"/>
                <a:cs typeface="Times New Roman" pitchFamily="18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3.37-3.72 GHz (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WiMAX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/N78) and 4.57-5.05 GHz (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N79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)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bands.</a:t>
            </a:r>
            <a:endParaRPr lang="en-US" sz="2400" dirty="0" smtClean="0">
              <a:solidFill>
                <a:schemeClr val="dk1"/>
              </a:solidFill>
              <a:latin typeface="Times New Roman" pitchFamily="18" charset="0"/>
              <a:ea typeface="Times New Roman"/>
              <a:cs typeface="Times New Roman" pitchFamily="18" charset="0"/>
              <a:sym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1A8301CD-C86F-C96B-2CDE-44F1A2C151C4}"/>
              </a:ext>
            </a:extLst>
          </p:cNvPr>
          <p:cNvSpPr txBox="1"/>
          <p:nvPr/>
        </p:nvSpPr>
        <p:spPr>
          <a:xfrm>
            <a:off x="918786" y="5128591"/>
            <a:ext cx="42793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3. Return loss curve of the antenna with and without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notch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filter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element.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550" y="1188553"/>
            <a:ext cx="5102859" cy="39427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258424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2778</TotalTime>
  <Words>1876</Words>
  <Application>Microsoft Office PowerPoint</Application>
  <PresentationFormat>Custom</PresentationFormat>
  <Paragraphs>248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Angsana New</vt:lpstr>
      <vt:lpstr>Times New Roman</vt:lpstr>
      <vt:lpstr>Segoe UI</vt:lpstr>
      <vt:lpstr>Oswald</vt:lpstr>
      <vt:lpstr>Calibri</vt:lpstr>
      <vt:lpstr>Noto Sans Symbols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</dc:creator>
  <cp:lastModifiedBy>welcome</cp:lastModifiedBy>
  <cp:revision>230</cp:revision>
  <dcterms:created xsi:type="dcterms:W3CDTF">2023-10-25T12:01:37Z</dcterms:created>
  <dcterms:modified xsi:type="dcterms:W3CDTF">2025-02-12T17:02:18Z</dcterms:modified>
</cp:coreProperties>
</file>